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0"/>
  </p:notesMasterIdLst>
  <p:sldIdLst>
    <p:sldId id="256" r:id="rId2"/>
    <p:sldId id="263" r:id="rId3"/>
    <p:sldId id="264" r:id="rId4"/>
    <p:sldId id="258" r:id="rId5"/>
    <p:sldId id="259" r:id="rId6"/>
    <p:sldId id="268" r:id="rId7"/>
    <p:sldId id="276" r:id="rId8"/>
    <p:sldId id="270" r:id="rId9"/>
    <p:sldId id="271" r:id="rId10"/>
    <p:sldId id="269" r:id="rId11"/>
    <p:sldId id="272" r:id="rId12"/>
    <p:sldId id="273" r:id="rId13"/>
    <p:sldId id="275" r:id="rId14"/>
    <p:sldId id="274" r:id="rId15"/>
    <p:sldId id="267" r:id="rId16"/>
    <p:sldId id="266" r:id="rId17"/>
    <p:sldId id="265" r:id="rId18"/>
    <p:sldId id="257" r:id="rId19"/>
  </p:sldIdLst>
  <p:sldSz cx="9144000" cy="6858000" type="letter"/>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3299"/>
    <a:srgbClr val="042D8D"/>
    <a:srgbClr val="184DDF"/>
    <a:srgbClr val="004459"/>
    <a:srgbClr val="15708C"/>
    <a:srgbClr val="31778C"/>
    <a:srgbClr val="265D76"/>
    <a:srgbClr val="00487F"/>
    <a:srgbClr val="D1510D"/>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3" d="100"/>
          <a:sy n="113" d="100"/>
        </p:scale>
        <p:origin x="-123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rdixon904:Downloads:improvement%20percentages-2%20(version%201)%20(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rdixon904:Downloads:improvement%20percentages-2%20(version%20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rdixon904:Downloads:improvement%20percentages-2%20(version%20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rdixon904:Downloads:improvement%20percentages-2%20(version%2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plotArea>
      <c:layout/>
      <c:barChart>
        <c:barDir val="bar"/>
        <c:grouping val="clustered"/>
        <c:varyColors val="0"/>
        <c:ser>
          <c:idx val="0"/>
          <c:order val="0"/>
          <c:tx>
            <c:strRef>
              <c:f>Sheet1!$B$1</c:f>
              <c:strCache>
                <c:ptCount val="1"/>
                <c:pt idx="0">
                  <c:v>Pretest Score</c:v>
                </c:pt>
              </c:strCache>
            </c:strRef>
          </c:tx>
          <c:spPr>
            <a:solidFill>
              <a:srgbClr val="FF0000"/>
            </a:solidFill>
          </c:spPr>
          <c:invertIfNegative val="0"/>
          <c:cat>
            <c:strRef>
              <c:f>Sheet1!$A$2:$A$13</c:f>
              <c:strCache>
                <c:ptCount val="12"/>
                <c:pt idx="0">
                  <c:v>A</c:v>
                </c:pt>
                <c:pt idx="1">
                  <c:v>B</c:v>
                </c:pt>
                <c:pt idx="2">
                  <c:v>C</c:v>
                </c:pt>
                <c:pt idx="3">
                  <c:v>D</c:v>
                </c:pt>
                <c:pt idx="4">
                  <c:v>E</c:v>
                </c:pt>
                <c:pt idx="5">
                  <c:v>F</c:v>
                </c:pt>
                <c:pt idx="6">
                  <c:v>G</c:v>
                </c:pt>
                <c:pt idx="7">
                  <c:v>H</c:v>
                </c:pt>
                <c:pt idx="8">
                  <c:v>I</c:v>
                </c:pt>
                <c:pt idx="10">
                  <c:v>Mean Test Score</c:v>
                </c:pt>
                <c:pt idx="11">
                  <c:v>Standard Deviation</c:v>
                </c:pt>
              </c:strCache>
            </c:strRef>
          </c:cat>
          <c:val>
            <c:numRef>
              <c:f>Sheet1!$B$2:$B$13</c:f>
              <c:numCache>
                <c:formatCode>General</c:formatCode>
                <c:ptCount val="12"/>
                <c:pt idx="0">
                  <c:v>73.0</c:v>
                </c:pt>
                <c:pt idx="1">
                  <c:v>73.0</c:v>
                </c:pt>
                <c:pt idx="2">
                  <c:v>66.0</c:v>
                </c:pt>
                <c:pt idx="3">
                  <c:v>66.0</c:v>
                </c:pt>
                <c:pt idx="4">
                  <c:v>66.0</c:v>
                </c:pt>
                <c:pt idx="5">
                  <c:v>63.0</c:v>
                </c:pt>
                <c:pt idx="6">
                  <c:v>60.0</c:v>
                </c:pt>
                <c:pt idx="7">
                  <c:v>50.0</c:v>
                </c:pt>
                <c:pt idx="8">
                  <c:v>33.0</c:v>
                </c:pt>
                <c:pt idx="10" formatCode="0.00">
                  <c:v>61.11111111111111</c:v>
                </c:pt>
                <c:pt idx="11">
                  <c:v>12.61392528561634</c:v>
                </c:pt>
              </c:numCache>
            </c:numRef>
          </c:val>
        </c:ser>
        <c:ser>
          <c:idx val="1"/>
          <c:order val="1"/>
          <c:tx>
            <c:strRef>
              <c:f>Sheet1!$C$1</c:f>
              <c:strCache>
                <c:ptCount val="1"/>
                <c:pt idx="0">
                  <c:v>Posttest Score</c:v>
                </c:pt>
              </c:strCache>
            </c:strRef>
          </c:tx>
          <c:spPr>
            <a:solidFill>
              <a:srgbClr val="0C3299"/>
            </a:solidFill>
          </c:spPr>
          <c:invertIfNegative val="0"/>
          <c:cat>
            <c:strRef>
              <c:f>Sheet1!$A$2:$A$13</c:f>
              <c:strCache>
                <c:ptCount val="12"/>
                <c:pt idx="0">
                  <c:v>A</c:v>
                </c:pt>
                <c:pt idx="1">
                  <c:v>B</c:v>
                </c:pt>
                <c:pt idx="2">
                  <c:v>C</c:v>
                </c:pt>
                <c:pt idx="3">
                  <c:v>D</c:v>
                </c:pt>
                <c:pt idx="4">
                  <c:v>E</c:v>
                </c:pt>
                <c:pt idx="5">
                  <c:v>F</c:v>
                </c:pt>
                <c:pt idx="6">
                  <c:v>G</c:v>
                </c:pt>
                <c:pt idx="7">
                  <c:v>H</c:v>
                </c:pt>
                <c:pt idx="8">
                  <c:v>I</c:v>
                </c:pt>
                <c:pt idx="10">
                  <c:v>Mean Test Score</c:v>
                </c:pt>
                <c:pt idx="11">
                  <c:v>Standard Deviation</c:v>
                </c:pt>
              </c:strCache>
            </c:strRef>
          </c:cat>
          <c:val>
            <c:numRef>
              <c:f>Sheet1!$C$2:$C$13</c:f>
              <c:numCache>
                <c:formatCode>General</c:formatCode>
                <c:ptCount val="12"/>
                <c:pt idx="0">
                  <c:v>93.0</c:v>
                </c:pt>
                <c:pt idx="1">
                  <c:v>80.0</c:v>
                </c:pt>
                <c:pt idx="2">
                  <c:v>93.0</c:v>
                </c:pt>
                <c:pt idx="3">
                  <c:v>83.0</c:v>
                </c:pt>
                <c:pt idx="4">
                  <c:v>76.0</c:v>
                </c:pt>
                <c:pt idx="5">
                  <c:v>90.0</c:v>
                </c:pt>
                <c:pt idx="6">
                  <c:v>73.0</c:v>
                </c:pt>
                <c:pt idx="7">
                  <c:v>83.0</c:v>
                </c:pt>
                <c:pt idx="8">
                  <c:v>63.0</c:v>
                </c:pt>
                <c:pt idx="10" formatCode="0.00">
                  <c:v>81.55555555555554</c:v>
                </c:pt>
                <c:pt idx="11">
                  <c:v>9.926115946218711</c:v>
                </c:pt>
              </c:numCache>
            </c:numRef>
          </c:val>
        </c:ser>
        <c:ser>
          <c:idx val="2"/>
          <c:order val="2"/>
          <c:tx>
            <c:strRef>
              <c:f>Sheet1!$D$1</c:f>
              <c:strCache>
                <c:ptCount val="1"/>
                <c:pt idx="0">
                  <c:v>Improvement </c:v>
                </c:pt>
              </c:strCache>
            </c:strRef>
          </c:tx>
          <c:spPr>
            <a:solidFill>
              <a:srgbClr val="008000"/>
            </a:solidFill>
          </c:spPr>
          <c:invertIfNegative val="0"/>
          <c:cat>
            <c:strRef>
              <c:f>Sheet1!$A$2:$A$13</c:f>
              <c:strCache>
                <c:ptCount val="12"/>
                <c:pt idx="0">
                  <c:v>A</c:v>
                </c:pt>
                <c:pt idx="1">
                  <c:v>B</c:v>
                </c:pt>
                <c:pt idx="2">
                  <c:v>C</c:v>
                </c:pt>
                <c:pt idx="3">
                  <c:v>D</c:v>
                </c:pt>
                <c:pt idx="4">
                  <c:v>E</c:v>
                </c:pt>
                <c:pt idx="5">
                  <c:v>F</c:v>
                </c:pt>
                <c:pt idx="6">
                  <c:v>G</c:v>
                </c:pt>
                <c:pt idx="7">
                  <c:v>H</c:v>
                </c:pt>
                <c:pt idx="8">
                  <c:v>I</c:v>
                </c:pt>
                <c:pt idx="10">
                  <c:v>Mean Test Score</c:v>
                </c:pt>
                <c:pt idx="11">
                  <c:v>Standard Deviation</c:v>
                </c:pt>
              </c:strCache>
            </c:strRef>
          </c:cat>
          <c:val>
            <c:numRef>
              <c:f>Sheet1!$D$2:$D$13</c:f>
              <c:numCache>
                <c:formatCode>General</c:formatCode>
                <c:ptCount val="12"/>
                <c:pt idx="0">
                  <c:v>20.0</c:v>
                </c:pt>
                <c:pt idx="1">
                  <c:v>7.0</c:v>
                </c:pt>
                <c:pt idx="2">
                  <c:v>27.0</c:v>
                </c:pt>
                <c:pt idx="3">
                  <c:v>17.0</c:v>
                </c:pt>
                <c:pt idx="4">
                  <c:v>10.0</c:v>
                </c:pt>
                <c:pt idx="5">
                  <c:v>27.0</c:v>
                </c:pt>
                <c:pt idx="6">
                  <c:v>13.0</c:v>
                </c:pt>
                <c:pt idx="7">
                  <c:v>33.0</c:v>
                </c:pt>
                <c:pt idx="8">
                  <c:v>30.0</c:v>
                </c:pt>
                <c:pt idx="10" formatCode="0.00">
                  <c:v>20.44444444444444</c:v>
                </c:pt>
                <c:pt idx="11">
                  <c:v>9.302030841583885</c:v>
                </c:pt>
              </c:numCache>
            </c:numRef>
          </c:val>
        </c:ser>
        <c:dLbls>
          <c:showLegendKey val="0"/>
          <c:showVal val="0"/>
          <c:showCatName val="0"/>
          <c:showSerName val="0"/>
          <c:showPercent val="0"/>
          <c:showBubbleSize val="0"/>
        </c:dLbls>
        <c:gapWidth val="150"/>
        <c:axId val="2102406760"/>
        <c:axId val="2102409736"/>
      </c:barChart>
      <c:catAx>
        <c:axId val="2102406760"/>
        <c:scaling>
          <c:orientation val="minMax"/>
        </c:scaling>
        <c:delete val="0"/>
        <c:axPos val="l"/>
        <c:majorTickMark val="out"/>
        <c:minorTickMark val="none"/>
        <c:tickLblPos val="nextTo"/>
        <c:crossAx val="2102409736"/>
        <c:crosses val="autoZero"/>
        <c:auto val="1"/>
        <c:lblAlgn val="ctr"/>
        <c:lblOffset val="100"/>
        <c:noMultiLvlLbl val="0"/>
      </c:catAx>
      <c:valAx>
        <c:axId val="2102409736"/>
        <c:scaling>
          <c:orientation val="minMax"/>
        </c:scaling>
        <c:delete val="0"/>
        <c:axPos val="b"/>
        <c:majorGridlines/>
        <c:numFmt formatCode="General" sourceLinked="1"/>
        <c:majorTickMark val="out"/>
        <c:minorTickMark val="none"/>
        <c:tickLblPos val="nextTo"/>
        <c:crossAx val="2102406760"/>
        <c:crosses val="autoZero"/>
        <c:crossBetween val="between"/>
      </c:valAx>
    </c:plotArea>
    <c:legend>
      <c:legendPos val="r"/>
      <c:layout>
        <c:manualLayout>
          <c:xMode val="edge"/>
          <c:yMode val="edge"/>
          <c:x val="0.78310175128971"/>
          <c:y val="0.265772135625904"/>
          <c:w val="0.214680966603312"/>
          <c:h val="0.296474122375328"/>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title>
      <c:tx>
        <c:rich>
          <a:bodyPr/>
          <a:lstStyle/>
          <a:p>
            <a:pPr>
              <a:defRPr/>
            </a:pPr>
            <a:r>
              <a:rPr lang="en-US"/>
              <a:t>2013 CReSIS Middle School Pre &amp; Post Test Comparison</a:t>
            </a: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Pretest Score</c:v>
                </c:pt>
              </c:strCache>
            </c:strRef>
          </c:tx>
          <c:spPr>
            <a:solidFill>
              <a:srgbClr val="184DDF"/>
            </a:solidFill>
          </c:spPr>
          <c:invertIfNegative val="0"/>
          <c:cat>
            <c:strRef>
              <c:f>Sheet1!$A$2:$A$10</c:f>
              <c:strCache>
                <c:ptCount val="9"/>
                <c:pt idx="0">
                  <c:v>A</c:v>
                </c:pt>
                <c:pt idx="1">
                  <c:v>B</c:v>
                </c:pt>
                <c:pt idx="2">
                  <c:v>C</c:v>
                </c:pt>
                <c:pt idx="3">
                  <c:v>D</c:v>
                </c:pt>
                <c:pt idx="4">
                  <c:v>E</c:v>
                </c:pt>
                <c:pt idx="5">
                  <c:v>F</c:v>
                </c:pt>
                <c:pt idx="6">
                  <c:v>G</c:v>
                </c:pt>
                <c:pt idx="7">
                  <c:v>H</c:v>
                </c:pt>
                <c:pt idx="8">
                  <c:v>I</c:v>
                </c:pt>
              </c:strCache>
            </c:strRef>
          </c:cat>
          <c:val>
            <c:numRef>
              <c:f>Sheet1!$B$2:$B$10</c:f>
              <c:numCache>
                <c:formatCode>General</c:formatCode>
                <c:ptCount val="9"/>
                <c:pt idx="0">
                  <c:v>73.0</c:v>
                </c:pt>
                <c:pt idx="1">
                  <c:v>73.0</c:v>
                </c:pt>
                <c:pt idx="2">
                  <c:v>66.0</c:v>
                </c:pt>
                <c:pt idx="3">
                  <c:v>66.0</c:v>
                </c:pt>
                <c:pt idx="4">
                  <c:v>66.0</c:v>
                </c:pt>
                <c:pt idx="5">
                  <c:v>63.0</c:v>
                </c:pt>
                <c:pt idx="6">
                  <c:v>60.0</c:v>
                </c:pt>
                <c:pt idx="7">
                  <c:v>50.0</c:v>
                </c:pt>
                <c:pt idx="8">
                  <c:v>33.0</c:v>
                </c:pt>
              </c:numCache>
            </c:numRef>
          </c:val>
        </c:ser>
        <c:ser>
          <c:idx val="1"/>
          <c:order val="1"/>
          <c:tx>
            <c:strRef>
              <c:f>Sheet1!$C$1</c:f>
              <c:strCache>
                <c:ptCount val="1"/>
                <c:pt idx="0">
                  <c:v>Posttest Score</c:v>
                </c:pt>
              </c:strCache>
            </c:strRef>
          </c:tx>
          <c:spPr>
            <a:solidFill>
              <a:srgbClr val="FF0000"/>
            </a:solidFill>
          </c:spPr>
          <c:invertIfNegative val="0"/>
          <c:cat>
            <c:strRef>
              <c:f>Sheet1!$A$2:$A$10</c:f>
              <c:strCache>
                <c:ptCount val="9"/>
                <c:pt idx="0">
                  <c:v>A</c:v>
                </c:pt>
                <c:pt idx="1">
                  <c:v>B</c:v>
                </c:pt>
                <c:pt idx="2">
                  <c:v>C</c:v>
                </c:pt>
                <c:pt idx="3">
                  <c:v>D</c:v>
                </c:pt>
                <c:pt idx="4">
                  <c:v>E</c:v>
                </c:pt>
                <c:pt idx="5">
                  <c:v>F</c:v>
                </c:pt>
                <c:pt idx="6">
                  <c:v>G</c:v>
                </c:pt>
                <c:pt idx="7">
                  <c:v>H</c:v>
                </c:pt>
                <c:pt idx="8">
                  <c:v>I</c:v>
                </c:pt>
              </c:strCache>
            </c:strRef>
          </c:cat>
          <c:val>
            <c:numRef>
              <c:f>Sheet1!$C$2:$C$10</c:f>
              <c:numCache>
                <c:formatCode>General</c:formatCode>
                <c:ptCount val="9"/>
                <c:pt idx="0">
                  <c:v>93.0</c:v>
                </c:pt>
                <c:pt idx="1">
                  <c:v>80.0</c:v>
                </c:pt>
                <c:pt idx="2">
                  <c:v>93.0</c:v>
                </c:pt>
                <c:pt idx="3">
                  <c:v>83.0</c:v>
                </c:pt>
                <c:pt idx="4">
                  <c:v>76.0</c:v>
                </c:pt>
                <c:pt idx="5">
                  <c:v>90.0</c:v>
                </c:pt>
                <c:pt idx="6">
                  <c:v>73.0</c:v>
                </c:pt>
                <c:pt idx="7">
                  <c:v>83.0</c:v>
                </c:pt>
                <c:pt idx="8">
                  <c:v>63.0</c:v>
                </c:pt>
              </c:numCache>
            </c:numRef>
          </c:val>
        </c:ser>
        <c:dLbls>
          <c:showLegendKey val="0"/>
          <c:showVal val="0"/>
          <c:showCatName val="0"/>
          <c:showSerName val="0"/>
          <c:showPercent val="0"/>
          <c:showBubbleSize val="0"/>
        </c:dLbls>
        <c:gapWidth val="150"/>
        <c:shape val="box"/>
        <c:axId val="2125188312"/>
        <c:axId val="2125160280"/>
        <c:axId val="0"/>
      </c:bar3DChart>
      <c:catAx>
        <c:axId val="2125188312"/>
        <c:scaling>
          <c:orientation val="minMax"/>
        </c:scaling>
        <c:delete val="0"/>
        <c:axPos val="b"/>
        <c:title>
          <c:tx>
            <c:rich>
              <a:bodyPr/>
              <a:lstStyle/>
              <a:p>
                <a:pPr>
                  <a:defRPr/>
                </a:pPr>
                <a:r>
                  <a:rPr lang="en-US"/>
                  <a:t>Students</a:t>
                </a:r>
              </a:p>
            </c:rich>
          </c:tx>
          <c:layout>
            <c:manualLayout>
              <c:xMode val="edge"/>
              <c:yMode val="edge"/>
              <c:x val="0.500579678630288"/>
              <c:y val="0.934945130643603"/>
            </c:manualLayout>
          </c:layout>
          <c:overlay val="0"/>
        </c:title>
        <c:majorTickMark val="out"/>
        <c:minorTickMark val="none"/>
        <c:tickLblPos val="nextTo"/>
        <c:crossAx val="2125160280"/>
        <c:crosses val="autoZero"/>
        <c:auto val="1"/>
        <c:lblAlgn val="ctr"/>
        <c:lblOffset val="100"/>
        <c:noMultiLvlLbl val="0"/>
      </c:catAx>
      <c:valAx>
        <c:axId val="2125160280"/>
        <c:scaling>
          <c:orientation val="minMax"/>
        </c:scaling>
        <c:delete val="0"/>
        <c:axPos val="l"/>
        <c:majorGridlines/>
        <c:title>
          <c:tx>
            <c:rich>
              <a:bodyPr rot="-5400000" vert="horz"/>
              <a:lstStyle/>
              <a:p>
                <a:pPr>
                  <a:defRPr/>
                </a:pPr>
                <a:r>
                  <a:rPr lang="en-US" dirty="0"/>
                  <a:t>Test Scores</a:t>
                </a:r>
              </a:p>
            </c:rich>
          </c:tx>
          <c:layout>
            <c:manualLayout>
              <c:xMode val="edge"/>
              <c:yMode val="edge"/>
              <c:x val="0.0849336985050782"/>
              <c:y val="0.332846394557093"/>
            </c:manualLayout>
          </c:layout>
          <c:overlay val="0"/>
        </c:title>
        <c:numFmt formatCode="General" sourceLinked="1"/>
        <c:majorTickMark val="out"/>
        <c:minorTickMark val="none"/>
        <c:tickLblPos val="nextTo"/>
        <c:crossAx val="2125188312"/>
        <c:crosses val="autoZero"/>
        <c:crossBetween val="between"/>
      </c:valAx>
      <c:dTable>
        <c:showHorzBorder val="1"/>
        <c:showVertBorder val="1"/>
        <c:showOutline val="1"/>
        <c:showKeys val="1"/>
      </c:dTable>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6"/>
    </mc:Choice>
    <mc:Fallback>
      <c:style val="36"/>
    </mc:Fallback>
  </mc:AlternateContent>
  <c:chart>
    <c:title>
      <c:tx>
        <c:rich>
          <a:bodyPr/>
          <a:lstStyle/>
          <a:p>
            <a:pPr>
              <a:defRPr/>
            </a:pPr>
            <a:r>
              <a:rPr lang="en-US"/>
              <a:t>2013 CReSIS Middle School Improvement Percentage</a:t>
            </a:r>
          </a:p>
        </c:rich>
      </c:tx>
      <c:layout/>
      <c:overlay val="0"/>
    </c:title>
    <c:autoTitleDeleted val="0"/>
    <c:plotArea>
      <c:layout>
        <c:manualLayout>
          <c:layoutTarget val="inner"/>
          <c:xMode val="edge"/>
          <c:yMode val="edge"/>
          <c:x val="0.0773339916386673"/>
          <c:y val="0.0854985551048543"/>
          <c:w val="0.681035542432196"/>
          <c:h val="0.774084137370153"/>
        </c:manualLayout>
      </c:layout>
      <c:barChart>
        <c:barDir val="bar"/>
        <c:grouping val="clustered"/>
        <c:varyColors val="0"/>
        <c:ser>
          <c:idx val="0"/>
          <c:order val="0"/>
          <c:tx>
            <c:strRef>
              <c:f>Sheet1!$E$1</c:f>
              <c:strCache>
                <c:ptCount val="1"/>
                <c:pt idx="0">
                  <c:v>Improvement percentage</c:v>
                </c:pt>
              </c:strCache>
            </c:strRef>
          </c:tx>
          <c:spPr>
            <a:solidFill>
              <a:srgbClr val="FF0000"/>
            </a:solidFill>
          </c:spPr>
          <c:invertIfNegative val="0"/>
          <c:cat>
            <c:strRef>
              <c:f>Sheet1!$A$2:$A$11</c:f>
              <c:strCache>
                <c:ptCount val="9"/>
                <c:pt idx="0">
                  <c:v>A</c:v>
                </c:pt>
                <c:pt idx="1">
                  <c:v>B</c:v>
                </c:pt>
                <c:pt idx="2">
                  <c:v>C</c:v>
                </c:pt>
                <c:pt idx="3">
                  <c:v>D</c:v>
                </c:pt>
                <c:pt idx="4">
                  <c:v>E</c:v>
                </c:pt>
                <c:pt idx="5">
                  <c:v>F</c:v>
                </c:pt>
                <c:pt idx="6">
                  <c:v>G</c:v>
                </c:pt>
                <c:pt idx="7">
                  <c:v>H</c:v>
                </c:pt>
                <c:pt idx="8">
                  <c:v>I</c:v>
                </c:pt>
              </c:strCache>
            </c:strRef>
          </c:cat>
          <c:val>
            <c:numRef>
              <c:f>Sheet1!$E$2:$E$10</c:f>
              <c:numCache>
                <c:formatCode>0%</c:formatCode>
                <c:ptCount val="9"/>
                <c:pt idx="0">
                  <c:v>0.273972602739726</c:v>
                </c:pt>
                <c:pt idx="1">
                  <c:v>0.0958904109589041</c:v>
                </c:pt>
                <c:pt idx="2">
                  <c:v>0.409090909090909</c:v>
                </c:pt>
                <c:pt idx="3">
                  <c:v>0.257575757575758</c:v>
                </c:pt>
                <c:pt idx="4">
                  <c:v>0.151515151515152</c:v>
                </c:pt>
                <c:pt idx="5">
                  <c:v>0.428571428571429</c:v>
                </c:pt>
                <c:pt idx="6">
                  <c:v>0.216666666666667</c:v>
                </c:pt>
                <c:pt idx="7">
                  <c:v>0.66</c:v>
                </c:pt>
                <c:pt idx="8">
                  <c:v>0.909090909090909</c:v>
                </c:pt>
              </c:numCache>
            </c:numRef>
          </c:val>
        </c:ser>
        <c:dLbls>
          <c:showLegendKey val="0"/>
          <c:showVal val="0"/>
          <c:showCatName val="0"/>
          <c:showSerName val="0"/>
          <c:showPercent val="0"/>
          <c:showBubbleSize val="0"/>
        </c:dLbls>
        <c:gapWidth val="150"/>
        <c:axId val="2124957688"/>
        <c:axId val="2124963480"/>
      </c:barChart>
      <c:catAx>
        <c:axId val="2124957688"/>
        <c:scaling>
          <c:orientation val="minMax"/>
        </c:scaling>
        <c:delete val="0"/>
        <c:axPos val="l"/>
        <c:title>
          <c:tx>
            <c:rich>
              <a:bodyPr rot="-5400000" vert="horz"/>
              <a:lstStyle/>
              <a:p>
                <a:pPr>
                  <a:defRPr/>
                </a:pPr>
                <a:r>
                  <a:rPr lang="en-US" dirty="0"/>
                  <a:t>Student </a:t>
                </a:r>
                <a:r>
                  <a:rPr lang="en-US" dirty="0" smtClean="0"/>
                  <a:t>Percentages</a:t>
                </a:r>
                <a:endParaRPr lang="en-US" dirty="0"/>
              </a:p>
            </c:rich>
          </c:tx>
          <c:layout/>
          <c:overlay val="0"/>
        </c:title>
        <c:majorTickMark val="out"/>
        <c:minorTickMark val="none"/>
        <c:tickLblPos val="nextTo"/>
        <c:crossAx val="2124963480"/>
        <c:crosses val="autoZero"/>
        <c:auto val="1"/>
        <c:lblAlgn val="ctr"/>
        <c:lblOffset val="100"/>
        <c:noMultiLvlLbl val="0"/>
      </c:catAx>
      <c:valAx>
        <c:axId val="2124963480"/>
        <c:scaling>
          <c:orientation val="minMax"/>
        </c:scaling>
        <c:delete val="0"/>
        <c:axPos val="b"/>
        <c:majorGridlines/>
        <c:title>
          <c:tx>
            <c:rich>
              <a:bodyPr/>
              <a:lstStyle/>
              <a:p>
                <a:pPr>
                  <a:defRPr/>
                </a:pPr>
                <a:r>
                  <a:rPr lang="en-US"/>
                  <a:t>Percent</a:t>
                </a:r>
              </a:p>
            </c:rich>
          </c:tx>
          <c:layout/>
          <c:overlay val="0"/>
        </c:title>
        <c:numFmt formatCode="0%" sourceLinked="1"/>
        <c:majorTickMark val="out"/>
        <c:minorTickMark val="none"/>
        <c:tickLblPos val="nextTo"/>
        <c:crossAx val="2124957688"/>
        <c:crosses val="autoZero"/>
        <c:crossBetween val="between"/>
      </c:valAx>
    </c:plotArea>
    <c:legend>
      <c:legendPos val="r"/>
      <c:layout>
        <c:manualLayout>
          <c:xMode val="edge"/>
          <c:yMode val="edge"/>
          <c:x val="0.715000874890639"/>
          <c:y val="0.510587963476396"/>
          <c:w val="0.27388801399825"/>
          <c:h val="0.138260507929467"/>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title>
      <c:tx>
        <c:rich>
          <a:bodyPr/>
          <a:lstStyle/>
          <a:p>
            <a:pPr>
              <a:defRPr/>
            </a:pPr>
            <a:r>
              <a:rPr lang="en-US"/>
              <a:t>2013 CReSIS Middle School Pre and Post Test Comparison</a:t>
            </a:r>
          </a:p>
        </c:rich>
      </c:tx>
      <c:layout>
        <c:manualLayout>
          <c:xMode val="edge"/>
          <c:yMode val="edge"/>
          <c:x val="0.11419235095613"/>
          <c:y val="0.0312989045383412"/>
        </c:manualLayout>
      </c:layout>
      <c:overlay val="0"/>
    </c:title>
    <c:autoTitleDeleted val="0"/>
    <c:plotArea>
      <c:layout/>
      <c:lineChart>
        <c:grouping val="standard"/>
        <c:varyColors val="0"/>
        <c:ser>
          <c:idx val="0"/>
          <c:order val="0"/>
          <c:tx>
            <c:strRef>
              <c:f>Sheet1!$B$1</c:f>
              <c:strCache>
                <c:ptCount val="1"/>
                <c:pt idx="0">
                  <c:v>Pretest Score</c:v>
                </c:pt>
              </c:strCache>
            </c:strRef>
          </c:tx>
          <c:spPr>
            <a:ln>
              <a:solidFill>
                <a:srgbClr val="184DDF"/>
              </a:solidFill>
            </a:ln>
          </c:spPr>
          <c:marker>
            <c:symbol val="none"/>
          </c:marker>
          <c:cat>
            <c:strRef>
              <c:f>Sheet1!$A$2:$A$10</c:f>
              <c:strCache>
                <c:ptCount val="9"/>
                <c:pt idx="0">
                  <c:v>A</c:v>
                </c:pt>
                <c:pt idx="1">
                  <c:v>B</c:v>
                </c:pt>
                <c:pt idx="2">
                  <c:v>C</c:v>
                </c:pt>
                <c:pt idx="3">
                  <c:v>D</c:v>
                </c:pt>
                <c:pt idx="4">
                  <c:v>E</c:v>
                </c:pt>
                <c:pt idx="5">
                  <c:v>F</c:v>
                </c:pt>
                <c:pt idx="6">
                  <c:v>G</c:v>
                </c:pt>
                <c:pt idx="7">
                  <c:v>H</c:v>
                </c:pt>
                <c:pt idx="8">
                  <c:v>I</c:v>
                </c:pt>
              </c:strCache>
            </c:strRef>
          </c:cat>
          <c:val>
            <c:numRef>
              <c:f>Sheet1!$B$2:$B$10</c:f>
              <c:numCache>
                <c:formatCode>General</c:formatCode>
                <c:ptCount val="9"/>
                <c:pt idx="0">
                  <c:v>73.0</c:v>
                </c:pt>
                <c:pt idx="1">
                  <c:v>73.0</c:v>
                </c:pt>
                <c:pt idx="2">
                  <c:v>66.0</c:v>
                </c:pt>
                <c:pt idx="3">
                  <c:v>66.0</c:v>
                </c:pt>
                <c:pt idx="4">
                  <c:v>66.0</c:v>
                </c:pt>
                <c:pt idx="5">
                  <c:v>63.0</c:v>
                </c:pt>
                <c:pt idx="6">
                  <c:v>60.0</c:v>
                </c:pt>
                <c:pt idx="7">
                  <c:v>50.0</c:v>
                </c:pt>
                <c:pt idx="8">
                  <c:v>33.0</c:v>
                </c:pt>
              </c:numCache>
            </c:numRef>
          </c:val>
          <c:smooth val="0"/>
        </c:ser>
        <c:ser>
          <c:idx val="1"/>
          <c:order val="1"/>
          <c:tx>
            <c:strRef>
              <c:f>Sheet1!$C$1</c:f>
              <c:strCache>
                <c:ptCount val="1"/>
                <c:pt idx="0">
                  <c:v>Posttest Score</c:v>
                </c:pt>
              </c:strCache>
            </c:strRef>
          </c:tx>
          <c:spPr>
            <a:ln>
              <a:solidFill>
                <a:srgbClr val="FF0000"/>
              </a:solidFill>
            </a:ln>
          </c:spPr>
          <c:marker>
            <c:symbol val="none"/>
          </c:marker>
          <c:cat>
            <c:strRef>
              <c:f>Sheet1!$A$2:$A$10</c:f>
              <c:strCache>
                <c:ptCount val="9"/>
                <c:pt idx="0">
                  <c:v>A</c:v>
                </c:pt>
                <c:pt idx="1">
                  <c:v>B</c:v>
                </c:pt>
                <c:pt idx="2">
                  <c:v>C</c:v>
                </c:pt>
                <c:pt idx="3">
                  <c:v>D</c:v>
                </c:pt>
                <c:pt idx="4">
                  <c:v>E</c:v>
                </c:pt>
                <c:pt idx="5">
                  <c:v>F</c:v>
                </c:pt>
                <c:pt idx="6">
                  <c:v>G</c:v>
                </c:pt>
                <c:pt idx="7">
                  <c:v>H</c:v>
                </c:pt>
                <c:pt idx="8">
                  <c:v>I</c:v>
                </c:pt>
              </c:strCache>
            </c:strRef>
          </c:cat>
          <c:val>
            <c:numRef>
              <c:f>Sheet1!$C$2:$C$10</c:f>
              <c:numCache>
                <c:formatCode>General</c:formatCode>
                <c:ptCount val="9"/>
                <c:pt idx="0">
                  <c:v>93.0</c:v>
                </c:pt>
                <c:pt idx="1">
                  <c:v>80.0</c:v>
                </c:pt>
                <c:pt idx="2">
                  <c:v>93.0</c:v>
                </c:pt>
                <c:pt idx="3">
                  <c:v>83.0</c:v>
                </c:pt>
                <c:pt idx="4">
                  <c:v>76.0</c:v>
                </c:pt>
                <c:pt idx="5">
                  <c:v>90.0</c:v>
                </c:pt>
                <c:pt idx="6">
                  <c:v>73.0</c:v>
                </c:pt>
                <c:pt idx="7">
                  <c:v>83.0</c:v>
                </c:pt>
                <c:pt idx="8">
                  <c:v>63.0</c:v>
                </c:pt>
              </c:numCache>
            </c:numRef>
          </c:val>
          <c:smooth val="0"/>
        </c:ser>
        <c:ser>
          <c:idx val="2"/>
          <c:order val="2"/>
          <c:tx>
            <c:v>"Sheet1!A"</c:v>
          </c:tx>
          <c:marker>
            <c:symbol val="none"/>
          </c:marker>
          <c:val>
            <c:numLit>
              <c:formatCode>General</c:formatCode>
              <c:ptCount val="1"/>
              <c:pt idx="0">
                <c:v>1.0</c:v>
              </c:pt>
            </c:numLit>
          </c:val>
          <c:smooth val="0"/>
        </c:ser>
        <c:dLbls>
          <c:showLegendKey val="0"/>
          <c:showVal val="0"/>
          <c:showCatName val="0"/>
          <c:showSerName val="0"/>
          <c:showPercent val="0"/>
          <c:showBubbleSize val="0"/>
        </c:dLbls>
        <c:marker val="1"/>
        <c:smooth val="0"/>
        <c:axId val="2124808920"/>
        <c:axId val="2124747224"/>
      </c:lineChart>
      <c:catAx>
        <c:axId val="2124808920"/>
        <c:scaling>
          <c:orientation val="minMax"/>
        </c:scaling>
        <c:delete val="0"/>
        <c:axPos val="b"/>
        <c:title>
          <c:tx>
            <c:rich>
              <a:bodyPr/>
              <a:lstStyle/>
              <a:p>
                <a:pPr>
                  <a:defRPr/>
                </a:pPr>
                <a:r>
                  <a:rPr lang="en-US"/>
                  <a:t>Students</a:t>
                </a:r>
              </a:p>
            </c:rich>
          </c:tx>
          <c:layout/>
          <c:overlay val="0"/>
        </c:title>
        <c:majorTickMark val="out"/>
        <c:minorTickMark val="none"/>
        <c:tickLblPos val="nextTo"/>
        <c:crossAx val="2124747224"/>
        <c:crosses val="autoZero"/>
        <c:auto val="1"/>
        <c:lblAlgn val="ctr"/>
        <c:lblOffset val="100"/>
        <c:noMultiLvlLbl val="0"/>
      </c:catAx>
      <c:valAx>
        <c:axId val="2124747224"/>
        <c:scaling>
          <c:orientation val="minMax"/>
        </c:scaling>
        <c:delete val="0"/>
        <c:axPos val="l"/>
        <c:majorGridlines/>
        <c:title>
          <c:tx>
            <c:rich>
              <a:bodyPr rot="-5400000" vert="horz"/>
              <a:lstStyle/>
              <a:p>
                <a:pPr>
                  <a:defRPr/>
                </a:pPr>
                <a:r>
                  <a:rPr lang="en-US"/>
                  <a:t>Test Scores</a:t>
                </a:r>
              </a:p>
            </c:rich>
          </c:tx>
          <c:layout/>
          <c:overlay val="0"/>
        </c:title>
        <c:numFmt formatCode="General" sourceLinked="1"/>
        <c:majorTickMark val="out"/>
        <c:minorTickMark val="none"/>
        <c:tickLblPos val="nextTo"/>
        <c:crossAx val="2124808920"/>
        <c:crosses val="autoZero"/>
        <c:crossBetween val="between"/>
      </c:valAx>
    </c:plotArea>
    <c:legend>
      <c:legendPos val="t"/>
      <c:legendEntry>
        <c:idx val="2"/>
        <c:delete val="1"/>
      </c:legendEntry>
      <c:layout/>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D89FAA-8013-5048-8BF1-9720AEE728CB}" type="doc">
      <dgm:prSet loTypeId="urn:microsoft.com/office/officeart/2005/8/layout/cycle1" loCatId="" qsTypeId="urn:microsoft.com/office/officeart/2005/8/quickstyle/simple5" qsCatId="simple" csTypeId="urn:microsoft.com/office/officeart/2005/8/colors/accent1_2" csCatId="accent1" phldr="1"/>
      <dgm:spPr/>
      <dgm:t>
        <a:bodyPr/>
        <a:lstStyle/>
        <a:p>
          <a:endParaRPr lang="en-US"/>
        </a:p>
      </dgm:t>
    </dgm:pt>
    <dgm:pt modelId="{0B09080F-675E-1E43-8B66-BCDFD454E4EC}">
      <dgm:prSet/>
      <dgm:spPr/>
      <dgm:t>
        <a:bodyPr/>
        <a:lstStyle/>
        <a:p>
          <a:pPr rtl="0"/>
          <a:r>
            <a:rPr lang="fr-FR" dirty="0" smtClean="0">
              <a:solidFill>
                <a:srgbClr val="FFFFFF"/>
              </a:solidFill>
            </a:rPr>
            <a:t>Engage</a:t>
          </a:r>
          <a:endParaRPr lang="fr-FR" dirty="0">
            <a:solidFill>
              <a:srgbClr val="FFFFFF"/>
            </a:solidFill>
          </a:endParaRPr>
        </a:p>
      </dgm:t>
    </dgm:pt>
    <dgm:pt modelId="{6353C8FB-BB17-6848-A3DA-4AB29F0BF676}" type="parTrans" cxnId="{D2DD03BE-6086-394D-B901-447872D68993}">
      <dgm:prSet/>
      <dgm:spPr/>
      <dgm:t>
        <a:bodyPr/>
        <a:lstStyle/>
        <a:p>
          <a:endParaRPr lang="en-US"/>
        </a:p>
      </dgm:t>
    </dgm:pt>
    <dgm:pt modelId="{F2CAC16C-95AA-7047-AC28-A1F8D0029567}" type="sibTrans" cxnId="{D2DD03BE-6086-394D-B901-447872D68993}">
      <dgm:prSet/>
      <dgm:spPr/>
      <dgm:t>
        <a:bodyPr/>
        <a:lstStyle/>
        <a:p>
          <a:endParaRPr lang="en-US"/>
        </a:p>
      </dgm:t>
    </dgm:pt>
    <dgm:pt modelId="{A590AE2D-60C8-2D4B-90ED-FD211F38240B}">
      <dgm:prSet/>
      <dgm:spPr/>
      <dgm:t>
        <a:bodyPr/>
        <a:lstStyle/>
        <a:p>
          <a:pPr rtl="0"/>
          <a:r>
            <a:rPr lang="ro-RO" dirty="0" smtClean="0">
              <a:solidFill>
                <a:srgbClr val="FFFFFF"/>
              </a:solidFill>
            </a:rPr>
            <a:t>Explore</a:t>
          </a:r>
          <a:endParaRPr lang="ro-RO" dirty="0">
            <a:solidFill>
              <a:srgbClr val="FFFFFF"/>
            </a:solidFill>
          </a:endParaRPr>
        </a:p>
      </dgm:t>
    </dgm:pt>
    <dgm:pt modelId="{149F0DC0-6557-214D-AA29-CEEE7D940D1D}" type="parTrans" cxnId="{69059789-013B-7245-81F8-13D0AEEDEFDC}">
      <dgm:prSet/>
      <dgm:spPr/>
      <dgm:t>
        <a:bodyPr/>
        <a:lstStyle/>
        <a:p>
          <a:endParaRPr lang="en-US"/>
        </a:p>
      </dgm:t>
    </dgm:pt>
    <dgm:pt modelId="{4EC3DAC3-6C6F-A84A-A943-6EED5A7B6DE2}" type="sibTrans" cxnId="{69059789-013B-7245-81F8-13D0AEEDEFDC}">
      <dgm:prSet/>
      <dgm:spPr/>
      <dgm:t>
        <a:bodyPr/>
        <a:lstStyle/>
        <a:p>
          <a:endParaRPr lang="en-US"/>
        </a:p>
      </dgm:t>
    </dgm:pt>
    <dgm:pt modelId="{C9DE2D28-1FDB-3443-8A7C-4C63E5218023}">
      <dgm:prSet/>
      <dgm:spPr/>
      <dgm:t>
        <a:bodyPr/>
        <a:lstStyle/>
        <a:p>
          <a:pPr rtl="0"/>
          <a:r>
            <a:rPr lang="fi-FI" dirty="0" smtClean="0">
              <a:solidFill>
                <a:srgbClr val="FFFFFF"/>
              </a:solidFill>
            </a:rPr>
            <a:t>Explain </a:t>
          </a:r>
          <a:endParaRPr lang="fi-FI" dirty="0">
            <a:solidFill>
              <a:srgbClr val="FFFFFF"/>
            </a:solidFill>
          </a:endParaRPr>
        </a:p>
      </dgm:t>
    </dgm:pt>
    <dgm:pt modelId="{62FA2F21-19D2-8A45-84AC-5DBCEC98C83D}" type="parTrans" cxnId="{B4040623-23D9-B94C-9AD9-2657D9D7FC96}">
      <dgm:prSet/>
      <dgm:spPr/>
      <dgm:t>
        <a:bodyPr/>
        <a:lstStyle/>
        <a:p>
          <a:endParaRPr lang="en-US"/>
        </a:p>
      </dgm:t>
    </dgm:pt>
    <dgm:pt modelId="{28F41D61-4DA6-DB41-B80E-AD1B8265883A}" type="sibTrans" cxnId="{B4040623-23D9-B94C-9AD9-2657D9D7FC96}">
      <dgm:prSet/>
      <dgm:spPr/>
      <dgm:t>
        <a:bodyPr/>
        <a:lstStyle/>
        <a:p>
          <a:endParaRPr lang="en-US"/>
        </a:p>
      </dgm:t>
    </dgm:pt>
    <dgm:pt modelId="{378A7BFA-C86B-1348-8ADB-4366D54D9F4C}">
      <dgm:prSet/>
      <dgm:spPr/>
      <dgm:t>
        <a:bodyPr/>
        <a:lstStyle/>
        <a:p>
          <a:pPr rtl="0"/>
          <a:r>
            <a:rPr lang="en-US" dirty="0" smtClean="0">
              <a:solidFill>
                <a:srgbClr val="FFFFFF"/>
              </a:solidFill>
            </a:rPr>
            <a:t>Elaborate</a:t>
          </a:r>
          <a:endParaRPr lang="en-US" dirty="0">
            <a:solidFill>
              <a:srgbClr val="FFFFFF"/>
            </a:solidFill>
          </a:endParaRPr>
        </a:p>
      </dgm:t>
    </dgm:pt>
    <dgm:pt modelId="{838EBF38-406A-8847-A5F6-2BAE2B2829FC}" type="parTrans" cxnId="{6293BBFC-F73F-2748-B7B8-833ACD0C1415}">
      <dgm:prSet/>
      <dgm:spPr/>
      <dgm:t>
        <a:bodyPr/>
        <a:lstStyle/>
        <a:p>
          <a:endParaRPr lang="en-US"/>
        </a:p>
      </dgm:t>
    </dgm:pt>
    <dgm:pt modelId="{6CBF66F0-FAE5-7342-ADBB-F6F0FB24307D}" type="sibTrans" cxnId="{6293BBFC-F73F-2748-B7B8-833ACD0C1415}">
      <dgm:prSet/>
      <dgm:spPr/>
      <dgm:t>
        <a:bodyPr/>
        <a:lstStyle/>
        <a:p>
          <a:endParaRPr lang="en-US"/>
        </a:p>
      </dgm:t>
    </dgm:pt>
    <dgm:pt modelId="{468CF6FB-5705-3749-A9CA-5B2048CA599C}">
      <dgm:prSet/>
      <dgm:spPr/>
      <dgm:t>
        <a:bodyPr/>
        <a:lstStyle/>
        <a:p>
          <a:pPr rtl="0"/>
          <a:r>
            <a:rPr lang="ro-RO" dirty="0" smtClean="0">
              <a:solidFill>
                <a:srgbClr val="FFFFFF"/>
              </a:solidFill>
            </a:rPr>
            <a:t>Evaluate</a:t>
          </a:r>
          <a:endParaRPr lang="ro-RO" dirty="0">
            <a:solidFill>
              <a:srgbClr val="FFFFFF"/>
            </a:solidFill>
          </a:endParaRPr>
        </a:p>
      </dgm:t>
    </dgm:pt>
    <dgm:pt modelId="{E7992862-0868-6544-973E-3D31BBD6070E}" type="parTrans" cxnId="{29930948-B515-A042-8EF8-93F3E0C32A5A}">
      <dgm:prSet/>
      <dgm:spPr/>
      <dgm:t>
        <a:bodyPr/>
        <a:lstStyle/>
        <a:p>
          <a:endParaRPr lang="en-US"/>
        </a:p>
      </dgm:t>
    </dgm:pt>
    <dgm:pt modelId="{5F46719A-D0B1-9C49-85E3-ABAD1B120041}" type="sibTrans" cxnId="{29930948-B515-A042-8EF8-93F3E0C32A5A}">
      <dgm:prSet/>
      <dgm:spPr/>
      <dgm:t>
        <a:bodyPr/>
        <a:lstStyle/>
        <a:p>
          <a:endParaRPr lang="en-US"/>
        </a:p>
      </dgm:t>
    </dgm:pt>
    <dgm:pt modelId="{58781AF3-7369-E447-B0EA-3AF0857C9DC5}" type="pres">
      <dgm:prSet presAssocID="{DAD89FAA-8013-5048-8BF1-9720AEE728CB}" presName="cycle" presStyleCnt="0">
        <dgm:presLayoutVars>
          <dgm:dir/>
          <dgm:resizeHandles val="exact"/>
        </dgm:presLayoutVars>
      </dgm:prSet>
      <dgm:spPr/>
      <dgm:t>
        <a:bodyPr/>
        <a:lstStyle/>
        <a:p>
          <a:endParaRPr lang="en-US"/>
        </a:p>
      </dgm:t>
    </dgm:pt>
    <dgm:pt modelId="{151E6F4E-BE22-9443-BD3D-6CC155FF265F}" type="pres">
      <dgm:prSet presAssocID="{0B09080F-675E-1E43-8B66-BCDFD454E4EC}" presName="dummy" presStyleCnt="0"/>
      <dgm:spPr/>
    </dgm:pt>
    <dgm:pt modelId="{909B8AB2-754E-8649-A393-8DE6691829AE}" type="pres">
      <dgm:prSet presAssocID="{0B09080F-675E-1E43-8B66-BCDFD454E4EC}" presName="node" presStyleLbl="revTx" presStyleIdx="0" presStyleCnt="5">
        <dgm:presLayoutVars>
          <dgm:bulletEnabled val="1"/>
        </dgm:presLayoutVars>
      </dgm:prSet>
      <dgm:spPr/>
      <dgm:t>
        <a:bodyPr/>
        <a:lstStyle/>
        <a:p>
          <a:endParaRPr lang="en-US"/>
        </a:p>
      </dgm:t>
    </dgm:pt>
    <dgm:pt modelId="{8242F108-C3D4-F443-BD62-CE4719854E57}" type="pres">
      <dgm:prSet presAssocID="{F2CAC16C-95AA-7047-AC28-A1F8D0029567}" presName="sibTrans" presStyleLbl="node1" presStyleIdx="0" presStyleCnt="5"/>
      <dgm:spPr/>
      <dgm:t>
        <a:bodyPr/>
        <a:lstStyle/>
        <a:p>
          <a:endParaRPr lang="en-US"/>
        </a:p>
      </dgm:t>
    </dgm:pt>
    <dgm:pt modelId="{F586B22C-08D5-F848-8008-CF990461A41C}" type="pres">
      <dgm:prSet presAssocID="{A590AE2D-60C8-2D4B-90ED-FD211F38240B}" presName="dummy" presStyleCnt="0"/>
      <dgm:spPr/>
    </dgm:pt>
    <dgm:pt modelId="{940FF621-C1F1-464D-B0E2-D333478F1E95}" type="pres">
      <dgm:prSet presAssocID="{A590AE2D-60C8-2D4B-90ED-FD211F38240B}" presName="node" presStyleLbl="revTx" presStyleIdx="1" presStyleCnt="5">
        <dgm:presLayoutVars>
          <dgm:bulletEnabled val="1"/>
        </dgm:presLayoutVars>
      </dgm:prSet>
      <dgm:spPr/>
      <dgm:t>
        <a:bodyPr/>
        <a:lstStyle/>
        <a:p>
          <a:endParaRPr lang="en-US"/>
        </a:p>
      </dgm:t>
    </dgm:pt>
    <dgm:pt modelId="{F6F44C11-44E4-4143-8FCB-555045F4B220}" type="pres">
      <dgm:prSet presAssocID="{4EC3DAC3-6C6F-A84A-A943-6EED5A7B6DE2}" presName="sibTrans" presStyleLbl="node1" presStyleIdx="1" presStyleCnt="5"/>
      <dgm:spPr/>
      <dgm:t>
        <a:bodyPr/>
        <a:lstStyle/>
        <a:p>
          <a:endParaRPr lang="en-US"/>
        </a:p>
      </dgm:t>
    </dgm:pt>
    <dgm:pt modelId="{2571528D-5382-784E-9DEE-FBCC985458B4}" type="pres">
      <dgm:prSet presAssocID="{C9DE2D28-1FDB-3443-8A7C-4C63E5218023}" presName="dummy" presStyleCnt="0"/>
      <dgm:spPr/>
    </dgm:pt>
    <dgm:pt modelId="{51F7BC78-1BAA-B142-89F1-2873C06D827A}" type="pres">
      <dgm:prSet presAssocID="{C9DE2D28-1FDB-3443-8A7C-4C63E5218023}" presName="node" presStyleLbl="revTx" presStyleIdx="2" presStyleCnt="5">
        <dgm:presLayoutVars>
          <dgm:bulletEnabled val="1"/>
        </dgm:presLayoutVars>
      </dgm:prSet>
      <dgm:spPr/>
      <dgm:t>
        <a:bodyPr/>
        <a:lstStyle/>
        <a:p>
          <a:endParaRPr lang="en-US"/>
        </a:p>
      </dgm:t>
    </dgm:pt>
    <dgm:pt modelId="{F16BE7D5-6DB9-8347-91B3-BAD1988C9A1C}" type="pres">
      <dgm:prSet presAssocID="{28F41D61-4DA6-DB41-B80E-AD1B8265883A}" presName="sibTrans" presStyleLbl="node1" presStyleIdx="2" presStyleCnt="5"/>
      <dgm:spPr/>
      <dgm:t>
        <a:bodyPr/>
        <a:lstStyle/>
        <a:p>
          <a:endParaRPr lang="en-US"/>
        </a:p>
      </dgm:t>
    </dgm:pt>
    <dgm:pt modelId="{03EBCEC2-B98E-D041-8378-73CC4A222915}" type="pres">
      <dgm:prSet presAssocID="{378A7BFA-C86B-1348-8ADB-4366D54D9F4C}" presName="dummy" presStyleCnt="0"/>
      <dgm:spPr/>
    </dgm:pt>
    <dgm:pt modelId="{808559CD-F678-AA4D-B775-635B6210B093}" type="pres">
      <dgm:prSet presAssocID="{378A7BFA-C86B-1348-8ADB-4366D54D9F4C}" presName="node" presStyleLbl="revTx" presStyleIdx="3" presStyleCnt="5">
        <dgm:presLayoutVars>
          <dgm:bulletEnabled val="1"/>
        </dgm:presLayoutVars>
      </dgm:prSet>
      <dgm:spPr/>
      <dgm:t>
        <a:bodyPr/>
        <a:lstStyle/>
        <a:p>
          <a:endParaRPr lang="en-US"/>
        </a:p>
      </dgm:t>
    </dgm:pt>
    <dgm:pt modelId="{21D053E1-DA1E-0941-A3EF-289F6A3633EC}" type="pres">
      <dgm:prSet presAssocID="{6CBF66F0-FAE5-7342-ADBB-F6F0FB24307D}" presName="sibTrans" presStyleLbl="node1" presStyleIdx="3" presStyleCnt="5"/>
      <dgm:spPr/>
      <dgm:t>
        <a:bodyPr/>
        <a:lstStyle/>
        <a:p>
          <a:endParaRPr lang="en-US"/>
        </a:p>
      </dgm:t>
    </dgm:pt>
    <dgm:pt modelId="{CBAF31C9-4C02-F34D-90C8-4EF265283459}" type="pres">
      <dgm:prSet presAssocID="{468CF6FB-5705-3749-A9CA-5B2048CA599C}" presName="dummy" presStyleCnt="0"/>
      <dgm:spPr/>
    </dgm:pt>
    <dgm:pt modelId="{D8518207-C85D-4845-BECC-8D7A255953D7}" type="pres">
      <dgm:prSet presAssocID="{468CF6FB-5705-3749-A9CA-5B2048CA599C}" presName="node" presStyleLbl="revTx" presStyleIdx="4" presStyleCnt="5">
        <dgm:presLayoutVars>
          <dgm:bulletEnabled val="1"/>
        </dgm:presLayoutVars>
      </dgm:prSet>
      <dgm:spPr/>
      <dgm:t>
        <a:bodyPr/>
        <a:lstStyle/>
        <a:p>
          <a:endParaRPr lang="en-US"/>
        </a:p>
      </dgm:t>
    </dgm:pt>
    <dgm:pt modelId="{4FF56CAB-67A6-4F4F-AF54-4EAE574DD864}" type="pres">
      <dgm:prSet presAssocID="{5F46719A-D0B1-9C49-85E3-ABAD1B120041}" presName="sibTrans" presStyleLbl="node1" presStyleIdx="4" presStyleCnt="5" custLinFactNeighborX="1008" custLinFactNeighborY="5855"/>
      <dgm:spPr/>
      <dgm:t>
        <a:bodyPr/>
        <a:lstStyle/>
        <a:p>
          <a:endParaRPr lang="en-US"/>
        </a:p>
      </dgm:t>
    </dgm:pt>
  </dgm:ptLst>
  <dgm:cxnLst>
    <dgm:cxn modelId="{6200AD4B-3CAB-1B4D-9045-DB01A00E16BD}" type="presOf" srcId="{6CBF66F0-FAE5-7342-ADBB-F6F0FB24307D}" destId="{21D053E1-DA1E-0941-A3EF-289F6A3633EC}" srcOrd="0" destOrd="0" presId="urn:microsoft.com/office/officeart/2005/8/layout/cycle1"/>
    <dgm:cxn modelId="{7C3066C0-0418-BB4C-8422-0EF0C332987A}" type="presOf" srcId="{F2CAC16C-95AA-7047-AC28-A1F8D0029567}" destId="{8242F108-C3D4-F443-BD62-CE4719854E57}" srcOrd="0" destOrd="0" presId="urn:microsoft.com/office/officeart/2005/8/layout/cycle1"/>
    <dgm:cxn modelId="{BB5E379A-709E-B847-9194-D750D2E4CE77}" type="presOf" srcId="{A590AE2D-60C8-2D4B-90ED-FD211F38240B}" destId="{940FF621-C1F1-464D-B0E2-D333478F1E95}" srcOrd="0" destOrd="0" presId="urn:microsoft.com/office/officeart/2005/8/layout/cycle1"/>
    <dgm:cxn modelId="{37D96823-1A8B-CA49-892A-097BC7695902}" type="presOf" srcId="{0B09080F-675E-1E43-8B66-BCDFD454E4EC}" destId="{909B8AB2-754E-8649-A393-8DE6691829AE}" srcOrd="0" destOrd="0" presId="urn:microsoft.com/office/officeart/2005/8/layout/cycle1"/>
    <dgm:cxn modelId="{ADEED1B9-CBD1-9F43-A5AE-F9A8B4EFBDD1}" type="presOf" srcId="{C9DE2D28-1FDB-3443-8A7C-4C63E5218023}" destId="{51F7BC78-1BAA-B142-89F1-2873C06D827A}" srcOrd="0" destOrd="0" presId="urn:microsoft.com/office/officeart/2005/8/layout/cycle1"/>
    <dgm:cxn modelId="{EB9F1DF2-0EF1-BF44-93D3-2E6585B4E8A0}" type="presOf" srcId="{4EC3DAC3-6C6F-A84A-A943-6EED5A7B6DE2}" destId="{F6F44C11-44E4-4143-8FCB-555045F4B220}" srcOrd="0" destOrd="0" presId="urn:microsoft.com/office/officeart/2005/8/layout/cycle1"/>
    <dgm:cxn modelId="{D2DD03BE-6086-394D-B901-447872D68993}" srcId="{DAD89FAA-8013-5048-8BF1-9720AEE728CB}" destId="{0B09080F-675E-1E43-8B66-BCDFD454E4EC}" srcOrd="0" destOrd="0" parTransId="{6353C8FB-BB17-6848-A3DA-4AB29F0BF676}" sibTransId="{F2CAC16C-95AA-7047-AC28-A1F8D0029567}"/>
    <dgm:cxn modelId="{69059789-013B-7245-81F8-13D0AEEDEFDC}" srcId="{DAD89FAA-8013-5048-8BF1-9720AEE728CB}" destId="{A590AE2D-60C8-2D4B-90ED-FD211F38240B}" srcOrd="1" destOrd="0" parTransId="{149F0DC0-6557-214D-AA29-CEEE7D940D1D}" sibTransId="{4EC3DAC3-6C6F-A84A-A943-6EED5A7B6DE2}"/>
    <dgm:cxn modelId="{311D5941-1D3B-A44F-9184-6B652F73717A}" type="presOf" srcId="{5F46719A-D0B1-9C49-85E3-ABAD1B120041}" destId="{4FF56CAB-67A6-4F4F-AF54-4EAE574DD864}" srcOrd="0" destOrd="0" presId="urn:microsoft.com/office/officeart/2005/8/layout/cycle1"/>
    <dgm:cxn modelId="{29930948-B515-A042-8EF8-93F3E0C32A5A}" srcId="{DAD89FAA-8013-5048-8BF1-9720AEE728CB}" destId="{468CF6FB-5705-3749-A9CA-5B2048CA599C}" srcOrd="4" destOrd="0" parTransId="{E7992862-0868-6544-973E-3D31BBD6070E}" sibTransId="{5F46719A-D0B1-9C49-85E3-ABAD1B120041}"/>
    <dgm:cxn modelId="{3943E781-4CA8-5C40-86BD-C534976E37B4}" type="presOf" srcId="{28F41D61-4DA6-DB41-B80E-AD1B8265883A}" destId="{F16BE7D5-6DB9-8347-91B3-BAD1988C9A1C}" srcOrd="0" destOrd="0" presId="urn:microsoft.com/office/officeart/2005/8/layout/cycle1"/>
    <dgm:cxn modelId="{6995A859-DAF8-6249-819B-E6CD03FF8A02}" type="presOf" srcId="{378A7BFA-C86B-1348-8ADB-4366D54D9F4C}" destId="{808559CD-F678-AA4D-B775-635B6210B093}" srcOrd="0" destOrd="0" presId="urn:microsoft.com/office/officeart/2005/8/layout/cycle1"/>
    <dgm:cxn modelId="{963554A8-2845-304E-B6D4-F637ABA66BA0}" type="presOf" srcId="{468CF6FB-5705-3749-A9CA-5B2048CA599C}" destId="{D8518207-C85D-4845-BECC-8D7A255953D7}" srcOrd="0" destOrd="0" presId="urn:microsoft.com/office/officeart/2005/8/layout/cycle1"/>
    <dgm:cxn modelId="{6293BBFC-F73F-2748-B7B8-833ACD0C1415}" srcId="{DAD89FAA-8013-5048-8BF1-9720AEE728CB}" destId="{378A7BFA-C86B-1348-8ADB-4366D54D9F4C}" srcOrd="3" destOrd="0" parTransId="{838EBF38-406A-8847-A5F6-2BAE2B2829FC}" sibTransId="{6CBF66F0-FAE5-7342-ADBB-F6F0FB24307D}"/>
    <dgm:cxn modelId="{F773372C-A438-DF46-BA1A-A417D791B48C}" type="presOf" srcId="{DAD89FAA-8013-5048-8BF1-9720AEE728CB}" destId="{58781AF3-7369-E447-B0EA-3AF0857C9DC5}" srcOrd="0" destOrd="0" presId="urn:microsoft.com/office/officeart/2005/8/layout/cycle1"/>
    <dgm:cxn modelId="{B4040623-23D9-B94C-9AD9-2657D9D7FC96}" srcId="{DAD89FAA-8013-5048-8BF1-9720AEE728CB}" destId="{C9DE2D28-1FDB-3443-8A7C-4C63E5218023}" srcOrd="2" destOrd="0" parTransId="{62FA2F21-19D2-8A45-84AC-5DBCEC98C83D}" sibTransId="{28F41D61-4DA6-DB41-B80E-AD1B8265883A}"/>
    <dgm:cxn modelId="{F6AC2B8B-C3B9-2249-9DC7-560467D1B1CB}" type="presParOf" srcId="{58781AF3-7369-E447-B0EA-3AF0857C9DC5}" destId="{151E6F4E-BE22-9443-BD3D-6CC155FF265F}" srcOrd="0" destOrd="0" presId="urn:microsoft.com/office/officeart/2005/8/layout/cycle1"/>
    <dgm:cxn modelId="{9448470C-5622-5846-AC69-D176025C4676}" type="presParOf" srcId="{58781AF3-7369-E447-B0EA-3AF0857C9DC5}" destId="{909B8AB2-754E-8649-A393-8DE6691829AE}" srcOrd="1" destOrd="0" presId="urn:microsoft.com/office/officeart/2005/8/layout/cycle1"/>
    <dgm:cxn modelId="{4B319057-EFA9-5044-A885-A2634BF94BD4}" type="presParOf" srcId="{58781AF3-7369-E447-B0EA-3AF0857C9DC5}" destId="{8242F108-C3D4-F443-BD62-CE4719854E57}" srcOrd="2" destOrd="0" presId="urn:microsoft.com/office/officeart/2005/8/layout/cycle1"/>
    <dgm:cxn modelId="{2B4BDEA2-A288-9949-ACED-C2BC91FA5D77}" type="presParOf" srcId="{58781AF3-7369-E447-B0EA-3AF0857C9DC5}" destId="{F586B22C-08D5-F848-8008-CF990461A41C}" srcOrd="3" destOrd="0" presId="urn:microsoft.com/office/officeart/2005/8/layout/cycle1"/>
    <dgm:cxn modelId="{2D139AC6-472D-1D45-B073-0A37ABB6396E}" type="presParOf" srcId="{58781AF3-7369-E447-B0EA-3AF0857C9DC5}" destId="{940FF621-C1F1-464D-B0E2-D333478F1E95}" srcOrd="4" destOrd="0" presId="urn:microsoft.com/office/officeart/2005/8/layout/cycle1"/>
    <dgm:cxn modelId="{896BBF57-C70B-5642-B5DD-09B79C7F461E}" type="presParOf" srcId="{58781AF3-7369-E447-B0EA-3AF0857C9DC5}" destId="{F6F44C11-44E4-4143-8FCB-555045F4B220}" srcOrd="5" destOrd="0" presId="urn:microsoft.com/office/officeart/2005/8/layout/cycle1"/>
    <dgm:cxn modelId="{D11ACAD3-89E0-EB4B-B97E-2B14676F1B08}" type="presParOf" srcId="{58781AF3-7369-E447-B0EA-3AF0857C9DC5}" destId="{2571528D-5382-784E-9DEE-FBCC985458B4}" srcOrd="6" destOrd="0" presId="urn:microsoft.com/office/officeart/2005/8/layout/cycle1"/>
    <dgm:cxn modelId="{68039728-91AB-5B4A-9BF4-A1DCDBD87DC1}" type="presParOf" srcId="{58781AF3-7369-E447-B0EA-3AF0857C9DC5}" destId="{51F7BC78-1BAA-B142-89F1-2873C06D827A}" srcOrd="7" destOrd="0" presId="urn:microsoft.com/office/officeart/2005/8/layout/cycle1"/>
    <dgm:cxn modelId="{55E152AE-1CDE-2D4C-BB22-119410041B62}" type="presParOf" srcId="{58781AF3-7369-E447-B0EA-3AF0857C9DC5}" destId="{F16BE7D5-6DB9-8347-91B3-BAD1988C9A1C}" srcOrd="8" destOrd="0" presId="urn:microsoft.com/office/officeart/2005/8/layout/cycle1"/>
    <dgm:cxn modelId="{AB6544D2-714D-D748-80DF-3732990C7112}" type="presParOf" srcId="{58781AF3-7369-E447-B0EA-3AF0857C9DC5}" destId="{03EBCEC2-B98E-D041-8378-73CC4A222915}" srcOrd="9" destOrd="0" presId="urn:microsoft.com/office/officeart/2005/8/layout/cycle1"/>
    <dgm:cxn modelId="{3F243AD9-B1A1-7F44-AFF1-93D1795F78E7}" type="presParOf" srcId="{58781AF3-7369-E447-B0EA-3AF0857C9DC5}" destId="{808559CD-F678-AA4D-B775-635B6210B093}" srcOrd="10" destOrd="0" presId="urn:microsoft.com/office/officeart/2005/8/layout/cycle1"/>
    <dgm:cxn modelId="{96245219-AAB0-D440-9E65-C3682495A835}" type="presParOf" srcId="{58781AF3-7369-E447-B0EA-3AF0857C9DC5}" destId="{21D053E1-DA1E-0941-A3EF-289F6A3633EC}" srcOrd="11" destOrd="0" presId="urn:microsoft.com/office/officeart/2005/8/layout/cycle1"/>
    <dgm:cxn modelId="{10832EB9-8E99-6847-8B0B-F0F635CDA4C3}" type="presParOf" srcId="{58781AF3-7369-E447-B0EA-3AF0857C9DC5}" destId="{CBAF31C9-4C02-F34D-90C8-4EF265283459}" srcOrd="12" destOrd="0" presId="urn:microsoft.com/office/officeart/2005/8/layout/cycle1"/>
    <dgm:cxn modelId="{6834DD84-1E66-B241-8E1F-E77A7F21F2BD}" type="presParOf" srcId="{58781AF3-7369-E447-B0EA-3AF0857C9DC5}" destId="{D8518207-C85D-4845-BECC-8D7A255953D7}" srcOrd="13" destOrd="0" presId="urn:microsoft.com/office/officeart/2005/8/layout/cycle1"/>
    <dgm:cxn modelId="{AE1E3D5C-ACA7-BA45-B7A7-3BB9A1EEAE26}" type="presParOf" srcId="{58781AF3-7369-E447-B0EA-3AF0857C9DC5}" destId="{4FF56CAB-67A6-4F4F-AF54-4EAE574DD864}"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9B8AB2-754E-8649-A393-8DE6691829AE}">
      <dsp:nvSpPr>
        <dsp:cNvPr id="0" name=""/>
        <dsp:cNvSpPr/>
      </dsp:nvSpPr>
      <dsp:spPr>
        <a:xfrm>
          <a:off x="2781531" y="30994"/>
          <a:ext cx="1036959" cy="10369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kern="1200" dirty="0" smtClean="0">
              <a:solidFill>
                <a:srgbClr val="FFFFFF"/>
              </a:solidFill>
            </a:rPr>
            <a:t>Engage</a:t>
          </a:r>
          <a:endParaRPr lang="fr-FR" sz="1800" kern="1200" dirty="0">
            <a:solidFill>
              <a:srgbClr val="FFFFFF"/>
            </a:solidFill>
          </a:endParaRPr>
        </a:p>
      </dsp:txBody>
      <dsp:txXfrm>
        <a:off x="2781531" y="30994"/>
        <a:ext cx="1036959" cy="1036959"/>
      </dsp:txXfrm>
    </dsp:sp>
    <dsp:sp modelId="{8242F108-C3D4-F443-BD62-CE4719854E57}">
      <dsp:nvSpPr>
        <dsp:cNvPr id="0" name=""/>
        <dsp:cNvSpPr/>
      </dsp:nvSpPr>
      <dsp:spPr>
        <a:xfrm>
          <a:off x="341803" y="944"/>
          <a:ext cx="3888392" cy="3888392"/>
        </a:xfrm>
        <a:prstGeom prst="circularArrow">
          <a:avLst>
            <a:gd name="adj1" fmla="val 5200"/>
            <a:gd name="adj2" fmla="val 335922"/>
            <a:gd name="adj3" fmla="val 21293207"/>
            <a:gd name="adj4" fmla="val 19766270"/>
            <a:gd name="adj5" fmla="val 6067"/>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940FF621-C1F1-464D-B0E2-D333478F1E95}">
      <dsp:nvSpPr>
        <dsp:cNvPr id="0" name=""/>
        <dsp:cNvSpPr/>
      </dsp:nvSpPr>
      <dsp:spPr>
        <a:xfrm>
          <a:off x="3408224" y="1959757"/>
          <a:ext cx="1036959" cy="10369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ro-RO" sz="1800" kern="1200" dirty="0" smtClean="0">
              <a:solidFill>
                <a:srgbClr val="FFFFFF"/>
              </a:solidFill>
            </a:rPr>
            <a:t>Explore</a:t>
          </a:r>
          <a:endParaRPr lang="ro-RO" sz="1800" kern="1200" dirty="0">
            <a:solidFill>
              <a:srgbClr val="FFFFFF"/>
            </a:solidFill>
          </a:endParaRPr>
        </a:p>
      </dsp:txBody>
      <dsp:txXfrm>
        <a:off x="3408224" y="1959757"/>
        <a:ext cx="1036959" cy="1036959"/>
      </dsp:txXfrm>
    </dsp:sp>
    <dsp:sp modelId="{F6F44C11-44E4-4143-8FCB-555045F4B220}">
      <dsp:nvSpPr>
        <dsp:cNvPr id="0" name=""/>
        <dsp:cNvSpPr/>
      </dsp:nvSpPr>
      <dsp:spPr>
        <a:xfrm>
          <a:off x="341803" y="944"/>
          <a:ext cx="3888392" cy="3888392"/>
        </a:xfrm>
        <a:prstGeom prst="circularArrow">
          <a:avLst>
            <a:gd name="adj1" fmla="val 5200"/>
            <a:gd name="adj2" fmla="val 335922"/>
            <a:gd name="adj3" fmla="val 4014662"/>
            <a:gd name="adj4" fmla="val 2253466"/>
            <a:gd name="adj5" fmla="val 6067"/>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1F7BC78-1BAA-B142-89F1-2873C06D827A}">
      <dsp:nvSpPr>
        <dsp:cNvPr id="0" name=""/>
        <dsp:cNvSpPr/>
      </dsp:nvSpPr>
      <dsp:spPr>
        <a:xfrm>
          <a:off x="1767520" y="3151799"/>
          <a:ext cx="1036959" cy="10369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i-FI" sz="1800" kern="1200" dirty="0" smtClean="0">
              <a:solidFill>
                <a:srgbClr val="FFFFFF"/>
              </a:solidFill>
            </a:rPr>
            <a:t>Explain </a:t>
          </a:r>
          <a:endParaRPr lang="fi-FI" sz="1800" kern="1200" dirty="0">
            <a:solidFill>
              <a:srgbClr val="FFFFFF"/>
            </a:solidFill>
          </a:endParaRPr>
        </a:p>
      </dsp:txBody>
      <dsp:txXfrm>
        <a:off x="1767520" y="3151799"/>
        <a:ext cx="1036959" cy="1036959"/>
      </dsp:txXfrm>
    </dsp:sp>
    <dsp:sp modelId="{F16BE7D5-6DB9-8347-91B3-BAD1988C9A1C}">
      <dsp:nvSpPr>
        <dsp:cNvPr id="0" name=""/>
        <dsp:cNvSpPr/>
      </dsp:nvSpPr>
      <dsp:spPr>
        <a:xfrm>
          <a:off x="341803" y="944"/>
          <a:ext cx="3888392" cy="3888392"/>
        </a:xfrm>
        <a:prstGeom prst="circularArrow">
          <a:avLst>
            <a:gd name="adj1" fmla="val 5200"/>
            <a:gd name="adj2" fmla="val 335922"/>
            <a:gd name="adj3" fmla="val 8210613"/>
            <a:gd name="adj4" fmla="val 6449417"/>
            <a:gd name="adj5" fmla="val 6067"/>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808559CD-F678-AA4D-B775-635B6210B093}">
      <dsp:nvSpPr>
        <dsp:cNvPr id="0" name=""/>
        <dsp:cNvSpPr/>
      </dsp:nvSpPr>
      <dsp:spPr>
        <a:xfrm>
          <a:off x="126815" y="1959757"/>
          <a:ext cx="1036959" cy="10369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US" sz="1800" kern="1200" dirty="0" smtClean="0">
              <a:solidFill>
                <a:srgbClr val="FFFFFF"/>
              </a:solidFill>
            </a:rPr>
            <a:t>Elaborate</a:t>
          </a:r>
          <a:endParaRPr lang="en-US" sz="1800" kern="1200" dirty="0">
            <a:solidFill>
              <a:srgbClr val="FFFFFF"/>
            </a:solidFill>
          </a:endParaRPr>
        </a:p>
      </dsp:txBody>
      <dsp:txXfrm>
        <a:off x="126815" y="1959757"/>
        <a:ext cx="1036959" cy="1036959"/>
      </dsp:txXfrm>
    </dsp:sp>
    <dsp:sp modelId="{21D053E1-DA1E-0941-A3EF-289F6A3633EC}">
      <dsp:nvSpPr>
        <dsp:cNvPr id="0" name=""/>
        <dsp:cNvSpPr/>
      </dsp:nvSpPr>
      <dsp:spPr>
        <a:xfrm>
          <a:off x="341803" y="944"/>
          <a:ext cx="3888392" cy="3888392"/>
        </a:xfrm>
        <a:prstGeom prst="circularArrow">
          <a:avLst>
            <a:gd name="adj1" fmla="val 5200"/>
            <a:gd name="adj2" fmla="val 335922"/>
            <a:gd name="adj3" fmla="val 12297809"/>
            <a:gd name="adj4" fmla="val 10770871"/>
            <a:gd name="adj5" fmla="val 6067"/>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8518207-C85D-4845-BECC-8D7A255953D7}">
      <dsp:nvSpPr>
        <dsp:cNvPr id="0" name=""/>
        <dsp:cNvSpPr/>
      </dsp:nvSpPr>
      <dsp:spPr>
        <a:xfrm>
          <a:off x="753508" y="30994"/>
          <a:ext cx="1036959" cy="10369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ro-RO" sz="1800" kern="1200" dirty="0" smtClean="0">
              <a:solidFill>
                <a:srgbClr val="FFFFFF"/>
              </a:solidFill>
            </a:rPr>
            <a:t>Evaluate</a:t>
          </a:r>
          <a:endParaRPr lang="ro-RO" sz="1800" kern="1200" dirty="0">
            <a:solidFill>
              <a:srgbClr val="FFFFFF"/>
            </a:solidFill>
          </a:endParaRPr>
        </a:p>
      </dsp:txBody>
      <dsp:txXfrm>
        <a:off x="753508" y="30994"/>
        <a:ext cx="1036959" cy="1036959"/>
      </dsp:txXfrm>
    </dsp:sp>
    <dsp:sp modelId="{4FF56CAB-67A6-4F4F-AF54-4EAE574DD864}">
      <dsp:nvSpPr>
        <dsp:cNvPr id="0" name=""/>
        <dsp:cNvSpPr/>
      </dsp:nvSpPr>
      <dsp:spPr>
        <a:xfrm>
          <a:off x="380998" y="228609"/>
          <a:ext cx="3888392" cy="3888392"/>
        </a:xfrm>
        <a:prstGeom prst="circularArrow">
          <a:avLst>
            <a:gd name="adj1" fmla="val 5200"/>
            <a:gd name="adj2" fmla="val 335922"/>
            <a:gd name="adj3" fmla="val 16865650"/>
            <a:gd name="adj4" fmla="val 15198428"/>
            <a:gd name="adj5" fmla="val 6067"/>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112" charset="0"/>
              </a:defRPr>
            </a:lvl1pPr>
          </a:lstStyle>
          <a:p>
            <a:pPr>
              <a:defRPr/>
            </a:pPr>
            <a:fld id="{E829D0E6-263D-C14A-8F15-7AA06F9446F9}" type="slidenum">
              <a:rPr lang="en-US"/>
              <a:pPr>
                <a:defRPr/>
              </a:pPr>
              <a:t>‹#›</a:t>
            </a:fld>
            <a:endParaRPr lang="en-US"/>
          </a:p>
        </p:txBody>
      </p:sp>
    </p:spTree>
    <p:extLst>
      <p:ext uri="{BB962C8B-B14F-4D97-AF65-F5344CB8AC3E}">
        <p14:creationId xmlns:p14="http://schemas.microsoft.com/office/powerpoint/2010/main" val="2136949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06" charset="-128"/>
        <a:cs typeface="ＭＳ Ｐゴシック" pitchFamily="-106"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1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4016731B-5D53-1243-BDFA-BEA52D7C5709}" type="slidenum">
              <a:rPr lang="en-US">
                <a:latin typeface="Arial" charset="0"/>
              </a:rPr>
              <a:pPr/>
              <a:t>1</a:t>
            </a:fld>
            <a:endParaRPr lang="en-US">
              <a:latin typeface="Arial"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A732C473-4BA6-BD4D-8DB8-2E6ABE254259}" type="slidenum">
              <a:rPr lang="en-US">
                <a:latin typeface="Arial" charset="0"/>
              </a:rPr>
              <a:pPr/>
              <a:t>4</a:t>
            </a:fld>
            <a:endParaRPr lang="en-US">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a:ea typeface="ＭＳ Ｐゴシック" charset="-128"/>
              <a:cs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a:t>
            </a:r>
            <a:r>
              <a:rPr lang="en-US" baseline="0" dirty="0" smtClean="0"/>
              <a:t> student</a:t>
            </a:r>
            <a:endParaRPr lang="en-US" dirty="0"/>
          </a:p>
        </p:txBody>
      </p:sp>
      <p:sp>
        <p:nvSpPr>
          <p:cNvPr id="4" name="Slide Number Placeholder 3"/>
          <p:cNvSpPr>
            <a:spLocks noGrp="1"/>
          </p:cNvSpPr>
          <p:nvPr>
            <p:ph type="sldNum" sz="quarter" idx="10"/>
          </p:nvPr>
        </p:nvSpPr>
        <p:spPr/>
        <p:txBody>
          <a:bodyPr/>
          <a:lstStyle/>
          <a:p>
            <a:pPr>
              <a:defRPr/>
            </a:pPr>
            <a:fld id="{E829D0E6-263D-C14A-8F15-7AA06F9446F9}" type="slidenum">
              <a:rPr lang="en-US" smtClean="0"/>
              <a:pPr>
                <a:defRPr/>
              </a:pPr>
              <a:t>11</a:t>
            </a:fld>
            <a:endParaRPr lang="en-US"/>
          </a:p>
        </p:txBody>
      </p:sp>
    </p:spTree>
    <p:extLst>
      <p:ext uri="{BB962C8B-B14F-4D97-AF65-F5344CB8AC3E}">
        <p14:creationId xmlns:p14="http://schemas.microsoft.com/office/powerpoint/2010/main" val="1617191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6E16375-ED26-FC4C-B503-640B8D522B4C}" type="slidenum">
              <a:rPr lang="en-US">
                <a:latin typeface="Arial" charset="0"/>
              </a:rPr>
              <a:pPr/>
              <a:t>18</a:t>
            </a:fld>
            <a:endParaRPr lang="en-US">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a:ea typeface="ＭＳ Ｐゴシック" charset="-128"/>
              <a:cs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685800"/>
            <a:ext cx="2209800" cy="4114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685800"/>
            <a:ext cx="6477000" cy="411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905000"/>
            <a:ext cx="43434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3434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4459"/>
        </a:solidFill>
        <a:effectLst/>
      </p:bgPr>
    </p:bg>
    <p:spTree>
      <p:nvGrpSpPr>
        <p:cNvPr id="1" name=""/>
        <p:cNvGrpSpPr/>
        <p:nvPr/>
      </p:nvGrpSpPr>
      <p:grpSpPr>
        <a:xfrm>
          <a:off x="0" y="0"/>
          <a:ext cx="0" cy="0"/>
          <a:chOff x="0" y="0"/>
          <a:chExt cx="0" cy="0"/>
        </a:xfrm>
      </p:grpSpPr>
      <p:sp>
        <p:nvSpPr>
          <p:cNvPr id="1026" name="Rectangle 14"/>
          <p:cNvSpPr>
            <a:spLocks noGrp="1" noChangeArrowheads="1"/>
          </p:cNvSpPr>
          <p:nvPr>
            <p:ph type="title"/>
          </p:nvPr>
        </p:nvSpPr>
        <p:spPr bwMode="auto">
          <a:xfrm>
            <a:off x="152400" y="685800"/>
            <a:ext cx="8839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15"/>
          <p:cNvSpPr>
            <a:spLocks noGrp="1" noChangeArrowheads="1"/>
          </p:cNvSpPr>
          <p:nvPr>
            <p:ph type="body" idx="1"/>
          </p:nvPr>
        </p:nvSpPr>
        <p:spPr bwMode="auto">
          <a:xfrm>
            <a:off x="152400" y="1905000"/>
            <a:ext cx="8839200" cy="2895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1"/>
            <a:r>
              <a:rPr lang="en-US"/>
              <a:t>Third level</a:t>
            </a:r>
          </a:p>
          <a:p>
            <a:pPr lvl="2"/>
            <a:r>
              <a:rPr lang="en-US"/>
              <a:t>Fourth level</a:t>
            </a:r>
          </a:p>
          <a:p>
            <a:pPr lvl="3"/>
            <a:r>
              <a:rPr lang="en-US"/>
              <a:t>Fifth level</a:t>
            </a:r>
          </a:p>
        </p:txBody>
      </p:sp>
      <p:sp>
        <p:nvSpPr>
          <p:cNvPr id="5" name="Rectangle 4"/>
          <p:cNvSpPr/>
          <p:nvPr userDrawn="1"/>
        </p:nvSpPr>
        <p:spPr>
          <a:xfrm>
            <a:off x="0" y="6082547"/>
            <a:ext cx="9144000" cy="712706"/>
          </a:xfrm>
          <a:prstGeom prst="rect">
            <a:avLst/>
          </a:prstGeom>
          <a:gradFill flip="none" rotWithShape="1">
            <a:gsLst>
              <a:gs pos="0">
                <a:srgbClr val="004459"/>
              </a:gs>
              <a:gs pos="50000">
                <a:srgbClr val="31778C"/>
              </a:gs>
              <a:gs pos="100000">
                <a:srgbClr val="004459"/>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dirty="0" smtClean="0">
              <a:solidFill>
                <a:srgbClr val="302825"/>
              </a:solidFill>
            </a:endParaRPr>
          </a:p>
        </p:txBody>
      </p:sp>
      <p:sp>
        <p:nvSpPr>
          <p:cNvPr id="6" name="Rectangle 5"/>
          <p:cNvSpPr/>
          <p:nvPr userDrawn="1"/>
        </p:nvSpPr>
        <p:spPr>
          <a:xfrm>
            <a:off x="0" y="0"/>
            <a:ext cx="9144000" cy="134527"/>
          </a:xfrm>
          <a:prstGeom prst="rect">
            <a:avLst/>
          </a:prstGeom>
          <a:solidFill>
            <a:srgbClr val="265D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dirty="0" smtClean="0">
              <a:solidFill>
                <a:srgbClr val="302825"/>
              </a:solidFill>
            </a:endParaRPr>
          </a:p>
        </p:txBody>
      </p:sp>
      <p:sp>
        <p:nvSpPr>
          <p:cNvPr id="7" name="Rectangle 6"/>
          <p:cNvSpPr/>
          <p:nvPr userDrawn="1"/>
        </p:nvSpPr>
        <p:spPr>
          <a:xfrm>
            <a:off x="0" y="125495"/>
            <a:ext cx="9144000" cy="9144"/>
          </a:xfrm>
          <a:prstGeom prst="rect">
            <a:avLst/>
          </a:prstGeom>
          <a:solidFill>
            <a:schemeClr val="tx2">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7632" y="6203947"/>
            <a:ext cx="8961120" cy="539691"/>
          </a:xfrm>
          <a:prstGeom prst="rect">
            <a:avLst/>
          </a:prstGeom>
        </p:spPr>
      </p:pic>
      <p:sp>
        <p:nvSpPr>
          <p:cNvPr id="9" name="Rectangle 8"/>
          <p:cNvSpPr/>
          <p:nvPr userDrawn="1"/>
        </p:nvSpPr>
        <p:spPr>
          <a:xfrm>
            <a:off x="0" y="6030944"/>
            <a:ext cx="9144000" cy="9144"/>
          </a:xfrm>
          <a:prstGeom prst="rect">
            <a:avLst/>
          </a:prstGeom>
          <a:solidFill>
            <a:srgbClr val="0044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831095"/>
            <a:ext cx="9144000" cy="26905"/>
          </a:xfrm>
          <a:prstGeom prst="rect">
            <a:avLst/>
          </a:prstGeom>
          <a:solidFill>
            <a:srgbClr val="0044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069095"/>
            <a:ext cx="9144000" cy="26905"/>
          </a:xfrm>
          <a:prstGeom prst="rect">
            <a:avLst/>
          </a:prstGeom>
          <a:solidFill>
            <a:srgbClr val="1570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0" y="6781800"/>
            <a:ext cx="9144000" cy="26905"/>
          </a:xfrm>
          <a:prstGeom prst="rect">
            <a:avLst/>
          </a:prstGeom>
          <a:solidFill>
            <a:srgbClr val="1570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a:solidFill>
            <a:schemeClr val="bg1"/>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400">
          <a:solidFill>
            <a:schemeClr val="bg1"/>
          </a:solidFill>
          <a:latin typeface="Arial" charset="0"/>
          <a:ea typeface="ＭＳ Ｐゴシック" pitchFamily="-106" charset="-128"/>
          <a:cs typeface="ＭＳ Ｐゴシック" pitchFamily="-106" charset="-128"/>
        </a:defRPr>
      </a:lvl2pPr>
      <a:lvl3pPr algn="ctr" rtl="0" eaLnBrk="0" fontAlgn="base" hangingPunct="0">
        <a:spcBef>
          <a:spcPct val="0"/>
        </a:spcBef>
        <a:spcAft>
          <a:spcPct val="0"/>
        </a:spcAft>
        <a:defRPr sz="4400">
          <a:solidFill>
            <a:schemeClr val="bg1"/>
          </a:solidFill>
          <a:latin typeface="Arial" charset="0"/>
          <a:ea typeface="ＭＳ Ｐゴシック" pitchFamily="-106" charset="-128"/>
          <a:cs typeface="ＭＳ Ｐゴシック" pitchFamily="-106" charset="-128"/>
        </a:defRPr>
      </a:lvl3pPr>
      <a:lvl4pPr algn="ctr" rtl="0" eaLnBrk="0" fontAlgn="base" hangingPunct="0">
        <a:spcBef>
          <a:spcPct val="0"/>
        </a:spcBef>
        <a:spcAft>
          <a:spcPct val="0"/>
        </a:spcAft>
        <a:defRPr sz="4400">
          <a:solidFill>
            <a:schemeClr val="bg1"/>
          </a:solidFill>
          <a:latin typeface="Arial" charset="0"/>
          <a:ea typeface="ＭＳ Ｐゴシック" pitchFamily="-106" charset="-128"/>
          <a:cs typeface="ＭＳ Ｐゴシック" pitchFamily="-106" charset="-128"/>
        </a:defRPr>
      </a:lvl4pPr>
      <a:lvl5pPr algn="ctr" rtl="0" eaLnBrk="0" fontAlgn="base" hangingPunct="0">
        <a:spcBef>
          <a:spcPct val="0"/>
        </a:spcBef>
        <a:spcAft>
          <a:spcPct val="0"/>
        </a:spcAft>
        <a:defRPr sz="4400">
          <a:solidFill>
            <a:schemeClr val="bg1"/>
          </a:solidFill>
          <a:latin typeface="Arial" charset="0"/>
          <a:ea typeface="ＭＳ Ｐゴシック" pitchFamily="-106" charset="-128"/>
          <a:cs typeface="ＭＳ Ｐゴシック" pitchFamily="-106" charset="-128"/>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bg1"/>
          </a:solidFill>
          <a:latin typeface="+mn-lt"/>
          <a:ea typeface="ＭＳ Ｐゴシック" pitchFamily="-112" charset="-128"/>
        </a:defRPr>
      </a:lvl2pPr>
      <a:lvl3pPr marL="1143000" indent="-228600" algn="l" rtl="0" eaLnBrk="0" fontAlgn="base" hangingPunct="0">
        <a:spcBef>
          <a:spcPct val="20000"/>
        </a:spcBef>
        <a:spcAft>
          <a:spcPct val="0"/>
        </a:spcAft>
        <a:buChar char="•"/>
        <a:defRPr sz="2400">
          <a:solidFill>
            <a:schemeClr val="bg1"/>
          </a:solidFill>
          <a:latin typeface="+mn-lt"/>
          <a:ea typeface="ＭＳ Ｐゴシック" pitchFamily="-112" charset="-128"/>
        </a:defRPr>
      </a:lvl3pPr>
      <a:lvl4pPr marL="1600200" indent="-228600" algn="l" rtl="0" eaLnBrk="0" fontAlgn="base" hangingPunct="0">
        <a:spcBef>
          <a:spcPct val="20000"/>
        </a:spcBef>
        <a:spcAft>
          <a:spcPct val="0"/>
        </a:spcAft>
        <a:buChar char="–"/>
        <a:defRPr sz="2000">
          <a:solidFill>
            <a:schemeClr val="bg1"/>
          </a:solidFill>
          <a:latin typeface="+mn-lt"/>
          <a:ea typeface="ＭＳ Ｐゴシック" pitchFamily="-112"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12"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6.JPG"/><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4.xml"/><Relationship Id="rId2"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a:xfrm>
            <a:off x="152400" y="2286000"/>
            <a:ext cx="8839200" cy="1981200"/>
          </a:xfrm>
        </p:spPr>
        <p:txBody>
          <a:bodyPr/>
          <a:lstStyle/>
          <a:p>
            <a:pPr eaLnBrk="1" hangingPunct="1"/>
            <a:r>
              <a:rPr lang="en-US" sz="3200" dirty="0" smtClean="0">
                <a:ea typeface="ＭＳ Ｐゴシック" charset="-128"/>
                <a:cs typeface="ＭＳ Ｐゴシック" charset="-128"/>
              </a:rPr>
              <a:t>Using Common Core State Standards of Seventh Grade Mathematics in the Application of NXT LEGO® Robotics for </a:t>
            </a:r>
            <a:r>
              <a:rPr lang="en-US" sz="3200" dirty="0" err="1" smtClean="0">
                <a:ea typeface="ＭＳ Ｐゴシック" charset="-128"/>
                <a:cs typeface="ＭＳ Ｐゴシック" charset="-128"/>
              </a:rPr>
              <a:t>CReSIS</a:t>
            </a:r>
            <a:r>
              <a:rPr lang="en-US" sz="3200" dirty="0" smtClean="0">
                <a:ea typeface="ＭＳ Ｐゴシック" charset="-128"/>
                <a:cs typeface="ＭＳ Ｐゴシック" charset="-128"/>
              </a:rPr>
              <a:t> Middle School Students </a:t>
            </a:r>
            <a:endParaRPr lang="en-US" sz="3200" dirty="0">
              <a:ea typeface="ＭＳ Ｐゴシック" charset="-128"/>
              <a:cs typeface="ＭＳ Ｐゴシック" charset="-128"/>
            </a:endParaRPr>
          </a:p>
        </p:txBody>
      </p:sp>
      <p:pic>
        <p:nvPicPr>
          <p:cNvPr id="2" name="Picture 1"/>
          <p:cNvPicPr>
            <a:picLocks noChangeAspect="1"/>
          </p:cNvPicPr>
          <p:nvPr/>
        </p:nvPicPr>
        <p:blipFill>
          <a:blip r:embed="rId3"/>
          <a:stretch>
            <a:fillRect/>
          </a:stretch>
        </p:blipFill>
        <p:spPr>
          <a:xfrm>
            <a:off x="228600" y="304801"/>
            <a:ext cx="3124200" cy="1113576"/>
          </a:xfrm>
          <a:prstGeom prst="rect">
            <a:avLst/>
          </a:prstGeom>
        </p:spPr>
      </p:pic>
      <p:pic>
        <p:nvPicPr>
          <p:cNvPr id="3" name="Picture 2"/>
          <p:cNvPicPr>
            <a:picLocks noChangeAspect="1"/>
          </p:cNvPicPr>
          <p:nvPr/>
        </p:nvPicPr>
        <p:blipFill>
          <a:blip r:embed="rId4"/>
          <a:stretch>
            <a:fillRect/>
          </a:stretch>
        </p:blipFill>
        <p:spPr>
          <a:xfrm>
            <a:off x="7772400" y="304800"/>
            <a:ext cx="1143000" cy="11430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914400"/>
          </a:xfrm>
        </p:spPr>
        <p:txBody>
          <a:bodyPr/>
          <a:lstStyle/>
          <a:p>
            <a:r>
              <a:rPr lang="en-US" dirty="0" smtClean="0"/>
              <a:t>Research Results</a:t>
            </a:r>
            <a:endParaRPr lang="en-US" dirty="0"/>
          </a:p>
        </p:txBody>
      </p:sp>
      <p:sp>
        <p:nvSpPr>
          <p:cNvPr id="3" name="Content Placeholder 2"/>
          <p:cNvSpPr>
            <a:spLocks noGrp="1"/>
          </p:cNvSpPr>
          <p:nvPr>
            <p:ph idx="1"/>
          </p:nvPr>
        </p:nvSpPr>
        <p:spPr>
          <a:xfrm>
            <a:off x="152400" y="1219200"/>
            <a:ext cx="8839200" cy="4495800"/>
          </a:xfrm>
        </p:spPr>
        <p:txBody>
          <a:bodyPr/>
          <a:lstStyle/>
          <a:p>
            <a:r>
              <a:rPr lang="en-US" sz="2800" dirty="0" smtClean="0"/>
              <a:t>Itemized each question and calculated the percentage of students with incorrect answers</a:t>
            </a:r>
          </a:p>
          <a:p>
            <a:endParaRPr lang="en-US" sz="2800" dirty="0" smtClean="0"/>
          </a:p>
          <a:p>
            <a:r>
              <a:rPr lang="en-US" sz="2800" dirty="0" smtClean="0"/>
              <a:t>Complied scores from the pretest and posttest to analyze the improvement percentage of each student</a:t>
            </a:r>
          </a:p>
          <a:p>
            <a:endParaRPr lang="en-US" sz="2800" dirty="0" smtClean="0"/>
          </a:p>
          <a:p>
            <a:r>
              <a:rPr lang="en-US" sz="2800" dirty="0" smtClean="0"/>
              <a:t>Developed graphs to display the pretest and posttest scores as well as the improvement scores and percentages of the student test scores</a:t>
            </a:r>
            <a:endParaRPr lang="en-US" sz="2800" dirty="0"/>
          </a:p>
        </p:txBody>
      </p:sp>
    </p:spTree>
    <p:extLst>
      <p:ext uri="{BB962C8B-B14F-4D97-AF65-F5344CB8AC3E}">
        <p14:creationId xmlns:p14="http://schemas.microsoft.com/office/powerpoint/2010/main" val="72182432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1143000"/>
          </a:xfrm>
        </p:spPr>
        <p:txBody>
          <a:bodyPr/>
          <a:lstStyle/>
          <a:p>
            <a:r>
              <a:rPr lang="en-US" dirty="0" smtClean="0"/>
              <a:t>Comparison of </a:t>
            </a:r>
            <a:r>
              <a:rPr lang="en-US" dirty="0"/>
              <a:t>S</a:t>
            </a:r>
            <a:r>
              <a:rPr lang="en-US" dirty="0" smtClean="0"/>
              <a:t>tudent </a:t>
            </a:r>
            <a:r>
              <a:rPr lang="en-US" dirty="0"/>
              <a:t>S</a:t>
            </a:r>
            <a:r>
              <a:rPr lang="en-US" dirty="0" smtClean="0"/>
              <a:t>cores</a:t>
            </a:r>
            <a:endParaRPr lang="en-US" dirty="0"/>
          </a:p>
        </p:txBody>
      </p:sp>
      <p:graphicFrame>
        <p:nvGraphicFramePr>
          <p:cNvPr id="6" name="Chart 5"/>
          <p:cNvGraphicFramePr/>
          <p:nvPr>
            <p:extLst>
              <p:ext uri="{D42A27DB-BD31-4B8C-83A1-F6EECF244321}">
                <p14:modId xmlns:p14="http://schemas.microsoft.com/office/powerpoint/2010/main" val="3088533653"/>
              </p:ext>
            </p:extLst>
          </p:nvPr>
        </p:nvGraphicFramePr>
        <p:xfrm>
          <a:off x="152400" y="1219200"/>
          <a:ext cx="88392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7579646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651"/>
            <a:ext cx="8839200" cy="1060149"/>
          </a:xfrm>
        </p:spPr>
        <p:txBody>
          <a:bodyPr/>
          <a:lstStyle/>
          <a:p>
            <a:r>
              <a:rPr lang="en-US" dirty="0" smtClean="0"/>
              <a:t>Pre and Post Test Scores</a:t>
            </a:r>
            <a:endParaRPr lang="en-US" dirty="0"/>
          </a:p>
        </p:txBody>
      </p:sp>
      <p:graphicFrame>
        <p:nvGraphicFramePr>
          <p:cNvPr id="5" name="Chart 4"/>
          <p:cNvGraphicFramePr/>
          <p:nvPr>
            <p:extLst>
              <p:ext uri="{D42A27DB-BD31-4B8C-83A1-F6EECF244321}">
                <p14:modId xmlns:p14="http://schemas.microsoft.com/office/powerpoint/2010/main" val="707963657"/>
              </p:ext>
            </p:extLst>
          </p:nvPr>
        </p:nvGraphicFramePr>
        <p:xfrm>
          <a:off x="228600" y="1066800"/>
          <a:ext cx="8763000" cy="50334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023681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4338"/>
            <a:ext cx="8839200" cy="990600"/>
          </a:xfrm>
        </p:spPr>
        <p:txBody>
          <a:bodyPr/>
          <a:lstStyle/>
          <a:p>
            <a:r>
              <a:rPr lang="en-US" sz="3200" dirty="0" smtClean="0"/>
              <a:t>Improvement Percentage of Students</a:t>
            </a:r>
            <a:endParaRPr lang="en-US" sz="3200" dirty="0"/>
          </a:p>
        </p:txBody>
      </p:sp>
      <p:graphicFrame>
        <p:nvGraphicFramePr>
          <p:cNvPr id="4" name="Chart 3"/>
          <p:cNvGraphicFramePr/>
          <p:nvPr>
            <p:extLst>
              <p:ext uri="{D42A27DB-BD31-4B8C-83A1-F6EECF244321}">
                <p14:modId xmlns:p14="http://schemas.microsoft.com/office/powerpoint/2010/main" val="2204879402"/>
              </p:ext>
            </p:extLst>
          </p:nvPr>
        </p:nvGraphicFramePr>
        <p:xfrm>
          <a:off x="0" y="990600"/>
          <a:ext cx="9144000" cy="5105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90444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1143000"/>
          </a:xfrm>
        </p:spPr>
        <p:txBody>
          <a:bodyPr/>
          <a:lstStyle/>
          <a:p>
            <a:r>
              <a:rPr lang="en-US" dirty="0" smtClean="0"/>
              <a:t>Pre and Post Test Comparison</a:t>
            </a:r>
            <a:endParaRPr lang="en-US" dirty="0"/>
          </a:p>
        </p:txBody>
      </p:sp>
      <p:graphicFrame>
        <p:nvGraphicFramePr>
          <p:cNvPr id="4" name="Chart 3"/>
          <p:cNvGraphicFramePr/>
          <p:nvPr>
            <p:extLst>
              <p:ext uri="{D42A27DB-BD31-4B8C-83A1-F6EECF244321}">
                <p14:modId xmlns:p14="http://schemas.microsoft.com/office/powerpoint/2010/main" val="2042125618"/>
              </p:ext>
            </p:extLst>
          </p:nvPr>
        </p:nvGraphicFramePr>
        <p:xfrm>
          <a:off x="152400" y="1752600"/>
          <a:ext cx="8890000" cy="40576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6134606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838200"/>
          </a:xfrm>
        </p:spPr>
        <p:txBody>
          <a:bodyPr/>
          <a:lstStyle/>
          <a:p>
            <a:r>
              <a:rPr lang="en-US" dirty="0" smtClean="0"/>
              <a:t>Conclusion</a:t>
            </a:r>
            <a:endParaRPr lang="en-US" dirty="0"/>
          </a:p>
        </p:txBody>
      </p:sp>
      <p:sp>
        <p:nvSpPr>
          <p:cNvPr id="3" name="Content Placeholder 2"/>
          <p:cNvSpPr>
            <a:spLocks noGrp="1"/>
          </p:cNvSpPr>
          <p:nvPr>
            <p:ph idx="1"/>
          </p:nvPr>
        </p:nvSpPr>
        <p:spPr>
          <a:xfrm>
            <a:off x="152400" y="1143000"/>
            <a:ext cx="8839200" cy="4953000"/>
          </a:xfrm>
        </p:spPr>
        <p:txBody>
          <a:bodyPr/>
          <a:lstStyle/>
          <a:p>
            <a:r>
              <a:rPr lang="en-US" sz="1600" dirty="0"/>
              <a:t>The focus of this research project was to use the principles of the North Carolina Department of Public Instruction’s Common Core Standard for 7</a:t>
            </a:r>
            <a:r>
              <a:rPr lang="en-US" sz="1600" baseline="30000" dirty="0"/>
              <a:t>th</a:t>
            </a:r>
            <a:r>
              <a:rPr lang="en-US" sz="1600" dirty="0"/>
              <a:t> grade mathematics in a 5E lesson plan format and inquiry-based learning in application to Robotics. Effective use of a pretest to measure student content level, teaching needed mathematics skills in selected subjects, and posttest results from the End of Year seventh grade mathematics sample test showed growth in the achievement of Elizabeth City Middle School and River Road Middle School seventh graders.  </a:t>
            </a:r>
            <a:endParaRPr lang="en-US" sz="1600" dirty="0" smtClean="0"/>
          </a:p>
          <a:p>
            <a:endParaRPr lang="en-US" sz="1600" dirty="0" smtClean="0"/>
          </a:p>
          <a:p>
            <a:r>
              <a:rPr lang="en-US" sz="1600" dirty="0" smtClean="0"/>
              <a:t>Twelve </a:t>
            </a:r>
            <a:r>
              <a:rPr lang="en-US" sz="1600" dirty="0"/>
              <a:t>highly qualified seventh grade students were selected for this program with nine completing the program. The RET team divided students into three research groups to assemble and program NXT LEGO robots to compete on an obstacle course using basic applications of seventh grade mathematics.  Along with classroom observation, data was collected from the students’ scores on the pre and posttest.  The numerical range was between thirty-three and seventy-three on the pretest.  However, results on the posttest had scores of sixty-three to ninety-three. The mean score of the students improved by twenty points per student with a mean improvement percentage of thirty-eight percent per student. This research resulted in significant improvement in understanding of seventh grade mathematics content.  </a:t>
            </a:r>
          </a:p>
          <a:p>
            <a:endParaRPr lang="en-US" sz="1800" dirty="0" smtClean="0"/>
          </a:p>
          <a:p>
            <a:endParaRPr lang="en-US" sz="1800" dirty="0" smtClean="0"/>
          </a:p>
          <a:p>
            <a:endParaRPr lang="en-US" sz="1800" dirty="0" smtClean="0"/>
          </a:p>
          <a:p>
            <a:endParaRPr lang="en-US" dirty="0" smtClean="0"/>
          </a:p>
          <a:p>
            <a:pPr marL="0" indent="0">
              <a:buNone/>
            </a:pPr>
            <a:endParaRPr lang="en-US" dirty="0"/>
          </a:p>
        </p:txBody>
      </p:sp>
    </p:spTree>
    <p:extLst>
      <p:ext uri="{BB962C8B-B14F-4D97-AF65-F5344CB8AC3E}">
        <p14:creationId xmlns:p14="http://schemas.microsoft.com/office/powerpoint/2010/main" val="260634889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839200" cy="838200"/>
          </a:xfrm>
        </p:spPr>
        <p:txBody>
          <a:bodyPr/>
          <a:lstStyle/>
          <a:p>
            <a:r>
              <a:rPr lang="en-US" dirty="0" smtClean="0"/>
              <a:t>Future Work</a:t>
            </a:r>
            <a:endParaRPr lang="en-US" dirty="0"/>
          </a:p>
        </p:txBody>
      </p:sp>
      <p:sp>
        <p:nvSpPr>
          <p:cNvPr id="3" name="Content Placeholder 2"/>
          <p:cNvSpPr>
            <a:spLocks noGrp="1"/>
          </p:cNvSpPr>
          <p:nvPr>
            <p:ph idx="1"/>
          </p:nvPr>
        </p:nvSpPr>
        <p:spPr>
          <a:xfrm>
            <a:off x="152400" y="1371600"/>
            <a:ext cx="8839200" cy="4572000"/>
          </a:xfrm>
        </p:spPr>
        <p:txBody>
          <a:bodyPr/>
          <a:lstStyle/>
          <a:p>
            <a:r>
              <a:rPr lang="en-US" sz="2800" dirty="0" smtClean="0"/>
              <a:t>Monitor students’ progress through middle and high school STEM related subjects.</a:t>
            </a:r>
          </a:p>
          <a:p>
            <a:endParaRPr lang="en-US" sz="2800" dirty="0" smtClean="0"/>
          </a:p>
          <a:p>
            <a:r>
              <a:rPr lang="en-US" sz="2800" dirty="0"/>
              <a:t>E</a:t>
            </a:r>
            <a:r>
              <a:rPr lang="en-US" sz="2800" dirty="0" smtClean="0"/>
              <a:t>ncourage participation in future </a:t>
            </a:r>
            <a:r>
              <a:rPr lang="en-US" sz="2800" dirty="0" err="1" smtClean="0"/>
              <a:t>CReSIS</a:t>
            </a:r>
            <a:r>
              <a:rPr lang="en-US" sz="2800" dirty="0" smtClean="0"/>
              <a:t> summer programs.</a:t>
            </a:r>
          </a:p>
          <a:p>
            <a:endParaRPr lang="en-US" sz="2800" dirty="0" smtClean="0"/>
          </a:p>
          <a:p>
            <a:r>
              <a:rPr lang="en-US" sz="2800" dirty="0" smtClean="0"/>
              <a:t>Survey student choice of career interests in STEM related majors and their college of </a:t>
            </a:r>
            <a:r>
              <a:rPr lang="en-US" sz="2800" smtClean="0"/>
              <a:t>choice, as </a:t>
            </a:r>
            <a:r>
              <a:rPr lang="en-US" sz="2800" dirty="0" smtClean="0"/>
              <a:t>well as, the positives of the program and what aspects need improvement.</a:t>
            </a:r>
          </a:p>
          <a:p>
            <a:endParaRPr lang="en-US" sz="2800" dirty="0" smtClean="0"/>
          </a:p>
          <a:p>
            <a:endParaRPr lang="en-US" dirty="0" smtClean="0"/>
          </a:p>
          <a:p>
            <a:endParaRPr lang="en-US" dirty="0"/>
          </a:p>
        </p:txBody>
      </p:sp>
    </p:spTree>
    <p:extLst>
      <p:ext uri="{BB962C8B-B14F-4D97-AF65-F5344CB8AC3E}">
        <p14:creationId xmlns:p14="http://schemas.microsoft.com/office/powerpoint/2010/main" val="133839877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a:xfrm>
            <a:off x="152400" y="4038600"/>
            <a:ext cx="8839200" cy="1828800"/>
          </a:xfrm>
        </p:spPr>
        <p:txBody>
          <a:bodyPr/>
          <a:lstStyle/>
          <a:p>
            <a:pPr marL="0" indent="0">
              <a:buNone/>
            </a:pPr>
            <a:r>
              <a:rPr lang="en-US" sz="2000" dirty="0" smtClean="0"/>
              <a:t>The 2013 Research Experience for Teachers Team would like to thank</a:t>
            </a:r>
          </a:p>
          <a:p>
            <a:r>
              <a:rPr lang="en-US" sz="2000" dirty="0" smtClean="0"/>
              <a:t>CERSER Principal Investigator, Dr. Linda B. Hayden</a:t>
            </a:r>
          </a:p>
          <a:p>
            <a:r>
              <a:rPr lang="en-US" sz="2000" dirty="0" smtClean="0"/>
              <a:t>Mentor, Dr. Darnell Johnson</a:t>
            </a:r>
          </a:p>
          <a:p>
            <a:r>
              <a:rPr lang="en-US" sz="2000" dirty="0" smtClean="0"/>
              <a:t>Graduate student, Michael Jefferson</a:t>
            </a:r>
          </a:p>
          <a:p>
            <a:r>
              <a:rPr lang="en-US" sz="2000" dirty="0" smtClean="0"/>
              <a:t>The REU staff</a:t>
            </a:r>
          </a:p>
          <a:p>
            <a:endParaRPr lang="en-US" sz="2000" dirty="0"/>
          </a:p>
        </p:txBody>
      </p:sp>
    </p:spTree>
    <p:extLst>
      <p:ext uri="{BB962C8B-B14F-4D97-AF65-F5344CB8AC3E}">
        <p14:creationId xmlns:p14="http://schemas.microsoft.com/office/powerpoint/2010/main" val="374388752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Questions?</a:t>
            </a:r>
            <a:endParaRPr lang="en-US" dirty="0"/>
          </a:p>
        </p:txBody>
      </p:sp>
      <p:sp>
        <p:nvSpPr>
          <p:cNvPr id="6" name="Text Placeholder 5"/>
          <p:cNvSpPr>
            <a:spLocks noGrp="1"/>
          </p:cNvSpPr>
          <p:nvPr>
            <p:ph type="body" idx="1"/>
          </p:nvPr>
        </p:nvSpPr>
        <p:spPr/>
        <p:txBody>
          <a:bodyPr/>
          <a:lstStyle/>
          <a:p>
            <a:r>
              <a:rPr lang="en-US" dirty="0" smtClean="0"/>
              <a:t>Questions?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838200"/>
          </a:xfrm>
        </p:spPr>
        <p:txBody>
          <a:bodyPr/>
          <a:lstStyle/>
          <a:p>
            <a:r>
              <a:rPr lang="en-US" dirty="0" smtClean="0"/>
              <a:t>Members</a:t>
            </a:r>
            <a:endParaRPr lang="en-US" dirty="0"/>
          </a:p>
        </p:txBody>
      </p:sp>
      <p:pic>
        <p:nvPicPr>
          <p:cNvPr id="4" name="Picture 3" descr="130531_reu_09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143000"/>
            <a:ext cx="1862978" cy="1447800"/>
          </a:xfrm>
          <a:prstGeom prst="rect">
            <a:avLst/>
          </a:prstGeom>
        </p:spPr>
      </p:pic>
      <p:pic>
        <p:nvPicPr>
          <p:cNvPr id="7" name="Picture 6" descr="130531_reu_154.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0800" y="1066800"/>
            <a:ext cx="1990298" cy="1524000"/>
          </a:xfrm>
          <a:prstGeom prst="rect">
            <a:avLst/>
          </a:prstGeom>
        </p:spPr>
      </p:pic>
      <p:pic>
        <p:nvPicPr>
          <p:cNvPr id="8" name="Picture 7" descr="130531_reu_163.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29000" y="3352800"/>
            <a:ext cx="1981200" cy="1547077"/>
          </a:xfrm>
          <a:prstGeom prst="rect">
            <a:avLst/>
          </a:prstGeom>
        </p:spPr>
      </p:pic>
      <p:sp>
        <p:nvSpPr>
          <p:cNvPr id="9" name="TextBox 8"/>
          <p:cNvSpPr txBox="1"/>
          <p:nvPr/>
        </p:nvSpPr>
        <p:spPr>
          <a:xfrm>
            <a:off x="-21889" y="2667000"/>
            <a:ext cx="3658149" cy="646331"/>
          </a:xfrm>
          <a:prstGeom prst="rect">
            <a:avLst/>
          </a:prstGeom>
          <a:noFill/>
        </p:spPr>
        <p:txBody>
          <a:bodyPr wrap="square" rtlCol="0">
            <a:spAutoFit/>
          </a:bodyPr>
          <a:lstStyle/>
          <a:p>
            <a:pPr algn="ctr"/>
            <a:r>
              <a:rPr lang="en-US" dirty="0" smtClean="0">
                <a:solidFill>
                  <a:schemeClr val="bg1"/>
                </a:solidFill>
              </a:rPr>
              <a:t>Jessica Hathaway</a:t>
            </a:r>
          </a:p>
          <a:p>
            <a:pPr algn="ctr"/>
            <a:r>
              <a:rPr lang="en-US" dirty="0" smtClean="0">
                <a:solidFill>
                  <a:schemeClr val="bg1"/>
                </a:solidFill>
              </a:rPr>
              <a:t>Elizabeth City State University</a:t>
            </a:r>
            <a:endParaRPr lang="en-US" dirty="0">
              <a:solidFill>
                <a:schemeClr val="bg1"/>
              </a:solidFill>
            </a:endParaRPr>
          </a:p>
        </p:txBody>
      </p:sp>
      <p:sp>
        <p:nvSpPr>
          <p:cNvPr id="10" name="TextBox 9"/>
          <p:cNvSpPr txBox="1"/>
          <p:nvPr/>
        </p:nvSpPr>
        <p:spPr>
          <a:xfrm>
            <a:off x="5091648" y="3570533"/>
            <a:ext cx="184666" cy="369332"/>
          </a:xfrm>
          <a:prstGeom prst="rect">
            <a:avLst/>
          </a:prstGeom>
          <a:noFill/>
        </p:spPr>
        <p:txBody>
          <a:bodyPr wrap="none" rtlCol="0">
            <a:spAutoFit/>
          </a:bodyPr>
          <a:lstStyle/>
          <a:p>
            <a:endParaRPr lang="en-US" dirty="0"/>
          </a:p>
        </p:txBody>
      </p:sp>
      <p:sp>
        <p:nvSpPr>
          <p:cNvPr id="11" name="TextBox 10"/>
          <p:cNvSpPr txBox="1"/>
          <p:nvPr/>
        </p:nvSpPr>
        <p:spPr>
          <a:xfrm>
            <a:off x="3581400" y="2819400"/>
            <a:ext cx="184666" cy="369332"/>
          </a:xfrm>
          <a:prstGeom prst="rect">
            <a:avLst/>
          </a:prstGeom>
          <a:noFill/>
        </p:spPr>
        <p:txBody>
          <a:bodyPr wrap="none" rtlCol="0">
            <a:spAutoFit/>
          </a:bodyPr>
          <a:lstStyle/>
          <a:p>
            <a:endParaRPr lang="en-US" dirty="0"/>
          </a:p>
        </p:txBody>
      </p:sp>
      <p:sp>
        <p:nvSpPr>
          <p:cNvPr id="12" name="TextBox 11"/>
          <p:cNvSpPr txBox="1"/>
          <p:nvPr/>
        </p:nvSpPr>
        <p:spPr>
          <a:xfrm>
            <a:off x="7751285" y="3774221"/>
            <a:ext cx="184666" cy="369332"/>
          </a:xfrm>
          <a:prstGeom prst="rect">
            <a:avLst/>
          </a:prstGeom>
          <a:noFill/>
        </p:spPr>
        <p:txBody>
          <a:bodyPr wrap="none" rtlCol="0">
            <a:spAutoFit/>
          </a:bodyPr>
          <a:lstStyle/>
          <a:p>
            <a:endParaRPr lang="en-US" dirty="0"/>
          </a:p>
        </p:txBody>
      </p:sp>
      <p:sp>
        <p:nvSpPr>
          <p:cNvPr id="13" name="TextBox 12"/>
          <p:cNvSpPr txBox="1"/>
          <p:nvPr/>
        </p:nvSpPr>
        <p:spPr>
          <a:xfrm>
            <a:off x="4588473" y="3247029"/>
            <a:ext cx="184666" cy="369332"/>
          </a:xfrm>
          <a:prstGeom prst="rect">
            <a:avLst/>
          </a:prstGeom>
          <a:noFill/>
        </p:spPr>
        <p:txBody>
          <a:bodyPr wrap="none" rtlCol="0">
            <a:spAutoFit/>
          </a:bodyPr>
          <a:lstStyle/>
          <a:p>
            <a:endParaRPr lang="en-US" dirty="0"/>
          </a:p>
        </p:txBody>
      </p:sp>
      <p:sp>
        <p:nvSpPr>
          <p:cNvPr id="14" name="TextBox 13"/>
          <p:cNvSpPr txBox="1"/>
          <p:nvPr/>
        </p:nvSpPr>
        <p:spPr>
          <a:xfrm>
            <a:off x="5791200" y="2667000"/>
            <a:ext cx="3276445" cy="646331"/>
          </a:xfrm>
          <a:prstGeom prst="rect">
            <a:avLst/>
          </a:prstGeom>
          <a:noFill/>
        </p:spPr>
        <p:txBody>
          <a:bodyPr wrap="none" rtlCol="0">
            <a:spAutoFit/>
          </a:bodyPr>
          <a:lstStyle/>
          <a:p>
            <a:pPr algn="ctr"/>
            <a:r>
              <a:rPr lang="en-US" dirty="0" smtClean="0">
                <a:solidFill>
                  <a:srgbClr val="FFFFFF"/>
                </a:solidFill>
              </a:rPr>
              <a:t>Malcolm </a:t>
            </a:r>
            <a:r>
              <a:rPr lang="en-US" dirty="0" err="1" smtClean="0">
                <a:solidFill>
                  <a:srgbClr val="FFFFFF"/>
                </a:solidFill>
              </a:rPr>
              <a:t>McConner</a:t>
            </a:r>
            <a:endParaRPr lang="en-US" dirty="0" smtClean="0">
              <a:solidFill>
                <a:srgbClr val="FFFFFF"/>
              </a:solidFill>
            </a:endParaRPr>
          </a:p>
          <a:p>
            <a:pPr algn="ctr"/>
            <a:r>
              <a:rPr lang="en-US" dirty="0" smtClean="0">
                <a:solidFill>
                  <a:srgbClr val="FFFFFF"/>
                </a:solidFill>
              </a:rPr>
              <a:t>Elizabeth City State University</a:t>
            </a:r>
            <a:endParaRPr lang="en-US" dirty="0">
              <a:solidFill>
                <a:srgbClr val="FFFFFF"/>
              </a:solidFill>
            </a:endParaRPr>
          </a:p>
        </p:txBody>
      </p:sp>
      <p:sp>
        <p:nvSpPr>
          <p:cNvPr id="15" name="TextBox 14"/>
          <p:cNvSpPr txBox="1"/>
          <p:nvPr/>
        </p:nvSpPr>
        <p:spPr>
          <a:xfrm>
            <a:off x="2590800" y="4876800"/>
            <a:ext cx="3657600" cy="646331"/>
          </a:xfrm>
          <a:prstGeom prst="rect">
            <a:avLst/>
          </a:prstGeom>
          <a:noFill/>
        </p:spPr>
        <p:txBody>
          <a:bodyPr wrap="square" rtlCol="0">
            <a:spAutoFit/>
          </a:bodyPr>
          <a:lstStyle/>
          <a:p>
            <a:pPr algn="ctr"/>
            <a:r>
              <a:rPr lang="en-US" dirty="0" smtClean="0">
                <a:solidFill>
                  <a:srgbClr val="FFFFFF"/>
                </a:solidFill>
              </a:rPr>
              <a:t>Ricky Dixon</a:t>
            </a:r>
          </a:p>
          <a:p>
            <a:pPr algn="ctr"/>
            <a:r>
              <a:rPr lang="en-US" dirty="0" smtClean="0">
                <a:solidFill>
                  <a:srgbClr val="FFFFFF"/>
                </a:solidFill>
              </a:rPr>
              <a:t>Mississippi Valley State University</a:t>
            </a:r>
            <a:endParaRPr lang="en-US" dirty="0">
              <a:solidFill>
                <a:srgbClr val="FFFFFF"/>
              </a:solidFill>
            </a:endParaRPr>
          </a:p>
        </p:txBody>
      </p:sp>
    </p:spTree>
    <p:extLst>
      <p:ext uri="{BB962C8B-B14F-4D97-AF65-F5344CB8AC3E}">
        <p14:creationId xmlns:p14="http://schemas.microsoft.com/office/powerpoint/2010/main" val="106176861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Mentor</a:t>
            </a:r>
            <a:endParaRPr lang="en-US" dirty="0"/>
          </a:p>
        </p:txBody>
      </p:sp>
      <p:sp>
        <p:nvSpPr>
          <p:cNvPr id="3" name="Content Placeholder 2"/>
          <p:cNvSpPr>
            <a:spLocks noGrp="1"/>
          </p:cNvSpPr>
          <p:nvPr>
            <p:ph idx="1"/>
          </p:nvPr>
        </p:nvSpPr>
        <p:spPr>
          <a:xfrm>
            <a:off x="533400" y="3962400"/>
            <a:ext cx="8153400" cy="1147476"/>
          </a:xfrm>
        </p:spPr>
        <p:txBody>
          <a:bodyPr/>
          <a:lstStyle/>
          <a:p>
            <a:pPr marL="0" indent="0" algn="ctr">
              <a:buNone/>
            </a:pPr>
            <a:r>
              <a:rPr lang="en-US" dirty="0" smtClean="0"/>
              <a:t>Dr. Darnell Johnson</a:t>
            </a:r>
          </a:p>
          <a:p>
            <a:pPr marL="0" indent="0" algn="ctr">
              <a:buNone/>
            </a:pPr>
            <a:r>
              <a:rPr lang="en-US" dirty="0" smtClean="0"/>
              <a:t>Elizabeth City State University</a:t>
            </a:r>
            <a:endParaRPr lang="en-US" dirty="0"/>
          </a:p>
        </p:txBody>
      </p:sp>
      <p:pic>
        <p:nvPicPr>
          <p:cNvPr id="4" name="Picture 3" descr="johnson.jpe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1828800"/>
            <a:ext cx="2286000" cy="2128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05421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numCol="2"/>
          <a:lstStyle/>
          <a:p>
            <a:r>
              <a:rPr lang="en-US" dirty="0" smtClean="0"/>
              <a:t>Abstract</a:t>
            </a:r>
          </a:p>
          <a:p>
            <a:r>
              <a:rPr lang="en-US" dirty="0" smtClean="0"/>
              <a:t>Introduction</a:t>
            </a:r>
          </a:p>
          <a:p>
            <a:r>
              <a:rPr lang="en-US" dirty="0" smtClean="0"/>
              <a:t>Methodology</a:t>
            </a:r>
          </a:p>
          <a:p>
            <a:r>
              <a:rPr lang="en-US" dirty="0" smtClean="0"/>
              <a:t>5E Learning Model</a:t>
            </a:r>
          </a:p>
          <a:p>
            <a:r>
              <a:rPr lang="en-US" dirty="0" smtClean="0"/>
              <a:t>Results</a:t>
            </a:r>
          </a:p>
          <a:p>
            <a:r>
              <a:rPr lang="en-US" dirty="0" smtClean="0"/>
              <a:t>Conclusion</a:t>
            </a:r>
          </a:p>
          <a:p>
            <a:r>
              <a:rPr lang="en-US" dirty="0" smtClean="0"/>
              <a:t>Future Work</a:t>
            </a:r>
          </a:p>
          <a:p>
            <a:r>
              <a:rPr lang="en-US" dirty="0" smtClean="0"/>
              <a:t>Acknowledgements</a:t>
            </a:r>
          </a:p>
          <a:p>
            <a:r>
              <a:rPr lang="en-US" dirty="0" smtClean="0"/>
              <a:t>Questions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7338"/>
            <a:ext cx="8839200" cy="820862"/>
          </a:xfrm>
        </p:spPr>
        <p:txBody>
          <a:bodyPr/>
          <a:lstStyle/>
          <a:p>
            <a:r>
              <a:rPr lang="en-US" dirty="0" smtClean="0"/>
              <a:t>Abstract</a:t>
            </a:r>
            <a:endParaRPr lang="en-US" dirty="0"/>
          </a:p>
        </p:txBody>
      </p:sp>
      <p:sp>
        <p:nvSpPr>
          <p:cNvPr id="3" name="Content Placeholder 2"/>
          <p:cNvSpPr>
            <a:spLocks noGrp="1"/>
          </p:cNvSpPr>
          <p:nvPr>
            <p:ph idx="1"/>
          </p:nvPr>
        </p:nvSpPr>
        <p:spPr>
          <a:xfrm>
            <a:off x="0" y="914400"/>
            <a:ext cx="9144000" cy="5105400"/>
          </a:xfrm>
        </p:spPr>
        <p:txBody>
          <a:bodyPr/>
          <a:lstStyle/>
          <a:p>
            <a:pPr marL="0" indent="0">
              <a:buNone/>
            </a:pPr>
            <a:r>
              <a:rPr lang="en-US" sz="1800" dirty="0">
                <a:latin typeface="Times New Roman"/>
                <a:cs typeface="Times New Roman"/>
              </a:rPr>
              <a:t>In 2010 Common Core Standards included critical content for all students in American education for forty-five states. Previously, every state had its own set of academic standards and students in each state were learning at different levels. In the new global economy, all students must be prepared to compete on a global basis. Students are expected to develop a deeper mastery of content and demonstrate what they know through writing and other projects. The North Carolina Department </a:t>
            </a:r>
            <a:r>
              <a:rPr lang="en-US" sz="1800" dirty="0" smtClean="0">
                <a:latin typeface="Times New Roman"/>
                <a:cs typeface="Times New Roman"/>
              </a:rPr>
              <a:t>of Public Instruction’s (NCDPI) </a:t>
            </a:r>
            <a:r>
              <a:rPr lang="en-US" sz="1800" dirty="0">
                <a:latin typeface="Times New Roman"/>
                <a:cs typeface="Times New Roman"/>
              </a:rPr>
              <a:t>current curriculum and instruction are more student-centered with greater focus on skills, abilities, and a shift towards more performance assessments. This research was designed to focus on mathematical processes of the Common Core Standard in mathematics lesson plans for seventh grade students. A group of seventh grade students from two middle schools of Elizabeth City Public Schools in northeastern North Carolina were selected for this research at Elizabeth City State University (ECSU) for the Center of Remote Sensing of Ice Sheets (</a:t>
            </a:r>
            <a:r>
              <a:rPr lang="en-US" sz="1800" dirty="0" err="1">
                <a:latin typeface="Times New Roman"/>
                <a:cs typeface="Times New Roman"/>
              </a:rPr>
              <a:t>CReSIS</a:t>
            </a:r>
            <a:r>
              <a:rPr lang="en-US" sz="1800" dirty="0">
                <a:latin typeface="Times New Roman"/>
                <a:cs typeface="Times New Roman"/>
              </a:rPr>
              <a:t>). Pre and post test data were collected through student assessments and teaching observations to evaluate student growth in content knowledge, understanding and application. The </a:t>
            </a:r>
            <a:r>
              <a:rPr lang="en-US" sz="1800" dirty="0" smtClean="0">
                <a:latin typeface="Times New Roman"/>
                <a:cs typeface="Times New Roman"/>
              </a:rPr>
              <a:t>Research Experience for Teachers (RET) </a:t>
            </a:r>
            <a:r>
              <a:rPr lang="en-US" sz="1800" dirty="0">
                <a:latin typeface="Times New Roman"/>
                <a:cs typeface="Times New Roman"/>
              </a:rPr>
              <a:t>Team used </a:t>
            </a:r>
            <a:r>
              <a:rPr lang="en-US" sz="1800" dirty="0" smtClean="0">
                <a:latin typeface="Times New Roman"/>
                <a:cs typeface="Times New Roman"/>
              </a:rPr>
              <a:t>mathematical </a:t>
            </a:r>
            <a:r>
              <a:rPr lang="en-US" sz="1800" dirty="0">
                <a:latin typeface="Times New Roman"/>
                <a:cs typeface="Times New Roman"/>
              </a:rPr>
              <a:t>strategies to teach various scientific, mathematical</a:t>
            </a:r>
            <a:r>
              <a:rPr lang="en-US" sz="1800" dirty="0" smtClean="0">
                <a:latin typeface="Times New Roman"/>
                <a:cs typeface="Times New Roman"/>
              </a:rPr>
              <a:t>, and </a:t>
            </a:r>
            <a:r>
              <a:rPr lang="en-US" sz="1800" dirty="0">
                <a:latin typeface="Times New Roman"/>
                <a:cs typeface="Times New Roman"/>
              </a:rPr>
              <a:t>design concepts, through </a:t>
            </a:r>
            <a:r>
              <a:rPr lang="en-US" sz="1800" dirty="0" smtClean="0">
                <a:latin typeface="Times New Roman"/>
                <a:cs typeface="Times New Roman"/>
              </a:rPr>
              <a:t>designing</a:t>
            </a:r>
            <a:r>
              <a:rPr lang="en-US" sz="1800" dirty="0">
                <a:latin typeface="Times New Roman"/>
                <a:cs typeface="Times New Roman"/>
              </a:rPr>
              <a:t> </a:t>
            </a:r>
            <a:r>
              <a:rPr lang="en-US" sz="1800" dirty="0" smtClean="0">
                <a:latin typeface="Times New Roman"/>
                <a:cs typeface="Times New Roman"/>
              </a:rPr>
              <a:t>and </a:t>
            </a:r>
            <a:r>
              <a:rPr lang="en-US" sz="1800" dirty="0">
                <a:latin typeface="Times New Roman"/>
                <a:cs typeface="Times New Roman"/>
              </a:rPr>
              <a:t>programming NXT LEGO® Robotics for the seventh grade level. The students received hands on experience for robotics construction and programming with application of mathematics, motion, and problem solving in a collaborative group setting. </a:t>
            </a:r>
          </a:p>
          <a:p>
            <a:pPr marL="0" indent="0">
              <a:buNone/>
            </a:pPr>
            <a:endParaRPr lang="en-US" sz="1800" dirty="0"/>
          </a:p>
          <a:p>
            <a:pPr marL="0" indent="0">
              <a:buNone/>
            </a:pPr>
            <a:endParaRPr lang="en-US" sz="1800" dirty="0">
              <a:latin typeface="Times New Roman"/>
              <a:cs typeface="Times New Roman"/>
            </a:endParaRPr>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162800634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4050"/>
            <a:ext cx="8839200" cy="804150"/>
          </a:xfrm>
        </p:spPr>
        <p:txBody>
          <a:bodyPr/>
          <a:lstStyle/>
          <a:p>
            <a:r>
              <a:rPr lang="en-US" dirty="0" smtClean="0"/>
              <a:t>Methodology</a:t>
            </a:r>
            <a:endParaRPr lang="en-US" dirty="0"/>
          </a:p>
        </p:txBody>
      </p:sp>
      <p:sp>
        <p:nvSpPr>
          <p:cNvPr id="3" name="Content Placeholder 2"/>
          <p:cNvSpPr>
            <a:spLocks noGrp="1"/>
          </p:cNvSpPr>
          <p:nvPr>
            <p:ph idx="1"/>
          </p:nvPr>
        </p:nvSpPr>
        <p:spPr>
          <a:xfrm>
            <a:off x="277787" y="990600"/>
            <a:ext cx="8839200" cy="5029200"/>
          </a:xfrm>
        </p:spPr>
        <p:txBody>
          <a:bodyPr/>
          <a:lstStyle/>
          <a:p>
            <a:endParaRPr lang="en-US" sz="1800" dirty="0" smtClean="0"/>
          </a:p>
          <a:p>
            <a:r>
              <a:rPr lang="en-US" sz="1800" dirty="0" smtClean="0"/>
              <a:t>Constructed a lesson plan using the 5E learning cycle model</a:t>
            </a:r>
          </a:p>
          <a:p>
            <a:r>
              <a:rPr lang="en-US" sz="1800" dirty="0" smtClean="0"/>
              <a:t>Created a pretest of Common Core Standards-7</a:t>
            </a:r>
            <a:r>
              <a:rPr lang="en-US" sz="1800" baseline="30000" dirty="0" smtClean="0"/>
              <a:t>th</a:t>
            </a:r>
            <a:r>
              <a:rPr lang="en-US" sz="1800" dirty="0" smtClean="0"/>
              <a:t> grade from NCDPI test bank</a:t>
            </a:r>
          </a:p>
          <a:p>
            <a:r>
              <a:rPr lang="en-US" sz="1800" dirty="0"/>
              <a:t>R</a:t>
            </a:r>
            <a:r>
              <a:rPr lang="en-US" sz="1800" dirty="0" smtClean="0"/>
              <a:t>eviewed and taught content on incorrect test items’ from the pretest and assigned </a:t>
            </a:r>
            <a:r>
              <a:rPr lang="en-US" sz="1800" dirty="0"/>
              <a:t>Math Fun </a:t>
            </a:r>
            <a:r>
              <a:rPr lang="en-US" sz="1800" dirty="0" smtClean="0"/>
              <a:t>worksheet for homework</a:t>
            </a:r>
          </a:p>
          <a:p>
            <a:r>
              <a:rPr lang="en-US" sz="1800" dirty="0" smtClean="0"/>
              <a:t>Introduced NXT Lego robotics to the students (components, the design, and programming component)</a:t>
            </a:r>
          </a:p>
          <a:p>
            <a:r>
              <a:rPr lang="en-US" sz="1800" dirty="0" smtClean="0"/>
              <a:t>Divided the students into three competitive teams to be monitored by one member for each team of students</a:t>
            </a:r>
          </a:p>
          <a:p>
            <a:r>
              <a:rPr lang="en-US" sz="1800" dirty="0" smtClean="0"/>
              <a:t>Applied Common Core Standards and mathematics skills to assemble and program team robots</a:t>
            </a:r>
          </a:p>
          <a:p>
            <a:r>
              <a:rPr lang="en-US" sz="1800" dirty="0"/>
              <a:t>F</a:t>
            </a:r>
            <a:r>
              <a:rPr lang="en-US" sz="1800" dirty="0" smtClean="0"/>
              <a:t>inal phase of the research project involved students in programming robots to complete an obstacle course designed by the RET team</a:t>
            </a:r>
          </a:p>
          <a:p>
            <a:pPr marL="0" indent="0">
              <a:buNone/>
            </a:pPr>
            <a:endParaRPr lang="en-US" sz="1800" dirty="0"/>
          </a:p>
        </p:txBody>
      </p:sp>
    </p:spTree>
    <p:extLst>
      <p:ext uri="{BB962C8B-B14F-4D97-AF65-F5344CB8AC3E}">
        <p14:creationId xmlns:p14="http://schemas.microsoft.com/office/powerpoint/2010/main" val="157942432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5E Learning Model</a:t>
            </a:r>
            <a:endParaRPr lang="en-US"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4136181671"/>
              </p:ext>
            </p:extLst>
          </p:nvPr>
        </p:nvGraphicFramePr>
        <p:xfrm>
          <a:off x="152400" y="1600200"/>
          <a:ext cx="45720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p:cNvSpPr>
            <a:spLocks noGrp="1"/>
          </p:cNvSpPr>
          <p:nvPr>
            <p:ph sz="half" idx="2"/>
          </p:nvPr>
        </p:nvSpPr>
        <p:spPr>
          <a:xfrm>
            <a:off x="5181600" y="1905000"/>
            <a:ext cx="3581400" cy="3657600"/>
          </a:xfrm>
        </p:spPr>
        <p:txBody>
          <a:bodyPr/>
          <a:lstStyle/>
          <a:p>
            <a:r>
              <a:rPr lang="en-US" dirty="0"/>
              <a:t>Each member of the RET team constructed their own lesson plan to teach a different strand of mathematics. </a:t>
            </a:r>
          </a:p>
          <a:p>
            <a:pPr marL="0" indent="0">
              <a:buNone/>
            </a:pPr>
            <a:endParaRPr lang="en-US" dirty="0"/>
          </a:p>
        </p:txBody>
      </p:sp>
    </p:spTree>
    <p:extLst>
      <p:ext uri="{BB962C8B-B14F-4D97-AF65-F5344CB8AC3E}">
        <p14:creationId xmlns:p14="http://schemas.microsoft.com/office/powerpoint/2010/main" val="424727109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Pre and Post Test</a:t>
            </a:r>
            <a:endParaRPr lang="en-US" dirty="0"/>
          </a:p>
        </p:txBody>
      </p:sp>
      <p:sp>
        <p:nvSpPr>
          <p:cNvPr id="5" name="Content Placeholder 4"/>
          <p:cNvSpPr>
            <a:spLocks noGrp="1"/>
          </p:cNvSpPr>
          <p:nvPr>
            <p:ph sz="half" idx="2"/>
          </p:nvPr>
        </p:nvSpPr>
        <p:spPr>
          <a:xfrm>
            <a:off x="457200" y="1524000"/>
            <a:ext cx="3733800" cy="4602163"/>
          </a:xfrm>
        </p:spPr>
        <p:txBody>
          <a:bodyPr/>
          <a:lstStyle/>
          <a:p>
            <a:r>
              <a:rPr lang="en-US" sz="2000" dirty="0"/>
              <a:t>D</a:t>
            </a:r>
            <a:r>
              <a:rPr lang="en-US" sz="2000" dirty="0" smtClean="0"/>
              <a:t>eveloped </a:t>
            </a:r>
            <a:r>
              <a:rPr lang="en-US" sz="2000" dirty="0"/>
              <a:t>a </a:t>
            </a:r>
            <a:r>
              <a:rPr lang="en-US" sz="2000" dirty="0" smtClean="0"/>
              <a:t>pretest </a:t>
            </a:r>
            <a:r>
              <a:rPr lang="en-US" sz="2000" dirty="0"/>
              <a:t>to </a:t>
            </a:r>
            <a:r>
              <a:rPr lang="en-US" sz="2000" dirty="0" smtClean="0"/>
              <a:t>assess </a:t>
            </a:r>
            <a:r>
              <a:rPr lang="en-US" sz="2000" dirty="0"/>
              <a:t>students </a:t>
            </a:r>
            <a:r>
              <a:rPr lang="en-US" sz="2000" dirty="0" smtClean="0"/>
              <a:t>knowledge on </a:t>
            </a:r>
            <a:r>
              <a:rPr lang="en-US" sz="2000" dirty="0"/>
              <a:t>questions </a:t>
            </a:r>
            <a:r>
              <a:rPr lang="en-US" sz="2000" dirty="0" smtClean="0"/>
              <a:t>based on </a:t>
            </a:r>
            <a:r>
              <a:rPr lang="en-US" sz="2000" dirty="0"/>
              <a:t>the </a:t>
            </a:r>
            <a:r>
              <a:rPr lang="en-US" sz="2000" dirty="0" smtClean="0"/>
              <a:t> five strands </a:t>
            </a:r>
            <a:r>
              <a:rPr lang="en-US" sz="2000" dirty="0"/>
              <a:t>of the </a:t>
            </a:r>
            <a:r>
              <a:rPr lang="en-US" sz="2000" dirty="0" smtClean="0"/>
              <a:t>Common Core </a:t>
            </a:r>
            <a:r>
              <a:rPr lang="en-US" sz="2000" dirty="0"/>
              <a:t>S</a:t>
            </a:r>
            <a:r>
              <a:rPr lang="en-US" sz="2000" dirty="0" smtClean="0"/>
              <a:t>tandards for 7</a:t>
            </a:r>
            <a:r>
              <a:rPr lang="en-US" sz="2000" baseline="30000" dirty="0" smtClean="0"/>
              <a:t>th</a:t>
            </a:r>
            <a:r>
              <a:rPr lang="en-US" sz="2000" dirty="0" smtClean="0"/>
              <a:t> </a:t>
            </a:r>
            <a:r>
              <a:rPr lang="en-US" sz="2000" dirty="0"/>
              <a:t>grade </a:t>
            </a:r>
            <a:r>
              <a:rPr lang="en-US" sz="2000" dirty="0" smtClean="0"/>
              <a:t>mathematics</a:t>
            </a:r>
          </a:p>
          <a:p>
            <a:endParaRPr lang="en-US" sz="2000" dirty="0" smtClean="0"/>
          </a:p>
          <a:p>
            <a:r>
              <a:rPr lang="en-US" sz="2000" dirty="0" smtClean="0"/>
              <a:t>Administered posttest to assess growth in student learning after classroom instruction</a:t>
            </a:r>
            <a:endParaRPr lang="en-US" sz="2000" dirty="0"/>
          </a:p>
        </p:txBody>
      </p:sp>
      <p:sp>
        <p:nvSpPr>
          <p:cNvPr id="6" name="Text Placeholder 5"/>
          <p:cNvSpPr>
            <a:spLocks noGrp="1"/>
          </p:cNvSpPr>
          <p:nvPr>
            <p:ph type="body" sz="quarter" idx="3"/>
          </p:nvPr>
        </p:nvSpPr>
        <p:spPr>
          <a:xfrm>
            <a:off x="4267200" y="1295400"/>
            <a:ext cx="4724400" cy="446087"/>
          </a:xfrm>
        </p:spPr>
        <p:txBody>
          <a:bodyPr/>
          <a:lstStyle/>
          <a:p>
            <a:r>
              <a:rPr lang="en-US" dirty="0" smtClean="0"/>
              <a:t>Five Strands for 7</a:t>
            </a:r>
            <a:r>
              <a:rPr lang="en-US" baseline="30000" dirty="0" smtClean="0"/>
              <a:t>th</a:t>
            </a:r>
            <a:r>
              <a:rPr lang="en-US" dirty="0" smtClean="0"/>
              <a:t> Grade Math</a:t>
            </a:r>
            <a:endParaRPr lang="en-US" dirty="0"/>
          </a:p>
        </p:txBody>
      </p:sp>
      <p:sp>
        <p:nvSpPr>
          <p:cNvPr id="7" name="Content Placeholder 6"/>
          <p:cNvSpPr>
            <a:spLocks noGrp="1"/>
          </p:cNvSpPr>
          <p:nvPr>
            <p:ph sz="quarter" idx="4"/>
          </p:nvPr>
        </p:nvSpPr>
        <p:spPr>
          <a:xfrm>
            <a:off x="4267200" y="2174875"/>
            <a:ext cx="4876799" cy="3951288"/>
          </a:xfrm>
        </p:spPr>
        <p:txBody>
          <a:bodyPr/>
          <a:lstStyle/>
          <a:p>
            <a:r>
              <a:rPr lang="en-US" sz="2000" dirty="0" smtClean="0"/>
              <a:t>Ratios and Proportional Relationships</a:t>
            </a:r>
          </a:p>
          <a:p>
            <a:r>
              <a:rPr lang="en-US" sz="2000" dirty="0" smtClean="0"/>
              <a:t>The Number System</a:t>
            </a:r>
          </a:p>
          <a:p>
            <a:r>
              <a:rPr lang="en-US" sz="2000" dirty="0" smtClean="0"/>
              <a:t>Expressions and Equations</a:t>
            </a:r>
          </a:p>
          <a:p>
            <a:r>
              <a:rPr lang="en-US" sz="2000" dirty="0" smtClean="0"/>
              <a:t>Geometry</a:t>
            </a:r>
          </a:p>
          <a:p>
            <a:r>
              <a:rPr lang="en-US" sz="2000" dirty="0" smtClean="0"/>
              <a:t>Statistics and Probability</a:t>
            </a:r>
          </a:p>
        </p:txBody>
      </p:sp>
    </p:spTree>
    <p:extLst>
      <p:ext uri="{BB962C8B-B14F-4D97-AF65-F5344CB8AC3E}">
        <p14:creationId xmlns:p14="http://schemas.microsoft.com/office/powerpoint/2010/main" val="255982633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Application of NXT Lego</a:t>
            </a:r>
            <a:r>
              <a:rPr lang="en-US" sz="3600" baseline="30000" dirty="0" smtClean="0"/>
              <a:t>®</a:t>
            </a:r>
            <a:r>
              <a:rPr lang="en-US" sz="3600" dirty="0" smtClean="0"/>
              <a:t> Robotics</a:t>
            </a:r>
            <a:endParaRPr lang="en-US" sz="3600" dirty="0"/>
          </a:p>
        </p:txBody>
      </p:sp>
      <p:sp>
        <p:nvSpPr>
          <p:cNvPr id="3" name="Text Placeholder 2"/>
          <p:cNvSpPr>
            <a:spLocks noGrp="1"/>
          </p:cNvSpPr>
          <p:nvPr>
            <p:ph type="body" idx="1"/>
          </p:nvPr>
        </p:nvSpPr>
        <p:spPr>
          <a:xfrm>
            <a:off x="152400" y="1371600"/>
            <a:ext cx="4800600" cy="457200"/>
          </a:xfrm>
        </p:spPr>
        <p:txBody>
          <a:bodyPr/>
          <a:lstStyle/>
          <a:p>
            <a:r>
              <a:rPr lang="en-US" dirty="0" smtClean="0"/>
              <a:t>Construction and Programming</a:t>
            </a:r>
            <a:endParaRPr lang="en-US" dirty="0"/>
          </a:p>
        </p:txBody>
      </p:sp>
      <p:sp>
        <p:nvSpPr>
          <p:cNvPr id="4" name="Content Placeholder 3"/>
          <p:cNvSpPr>
            <a:spLocks noGrp="1"/>
          </p:cNvSpPr>
          <p:nvPr>
            <p:ph sz="half" idx="2"/>
          </p:nvPr>
        </p:nvSpPr>
        <p:spPr>
          <a:xfrm>
            <a:off x="152400" y="1828800"/>
            <a:ext cx="4800600" cy="3951288"/>
          </a:xfrm>
        </p:spPr>
        <p:txBody>
          <a:bodyPr/>
          <a:lstStyle/>
          <a:p>
            <a:r>
              <a:rPr lang="en-US" sz="1800" dirty="0" smtClean="0"/>
              <a:t>Engaged students by displaying a PowerPoint presentation on the construction and programming of the NXT Lego Robots.</a:t>
            </a:r>
          </a:p>
          <a:p>
            <a:r>
              <a:rPr lang="en-US" sz="1800" dirty="0" smtClean="0"/>
              <a:t>Students were responsible to assemble team robots from NXT Lego Set with little assistance from RET members</a:t>
            </a:r>
          </a:p>
          <a:p>
            <a:r>
              <a:rPr lang="en-US" sz="1800" dirty="0" smtClean="0"/>
              <a:t>Students then learned to program robots to do specific tasks</a:t>
            </a:r>
          </a:p>
          <a:p>
            <a:r>
              <a:rPr lang="en-US" sz="1800" dirty="0" smtClean="0"/>
              <a:t>Lastly, the students programmed the robots to complete an obstacle course designed by the RET team</a:t>
            </a:r>
          </a:p>
          <a:p>
            <a:endParaRPr lang="en-US" sz="1800" dirty="0"/>
          </a:p>
        </p:txBody>
      </p:sp>
      <p:pic>
        <p:nvPicPr>
          <p:cNvPr id="5" name="Picture 4" descr="legonx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3644" y="1752600"/>
            <a:ext cx="4166647" cy="3962400"/>
          </a:xfrm>
          <a:prstGeom prst="rect">
            <a:avLst/>
          </a:prstGeom>
        </p:spPr>
      </p:pic>
    </p:spTree>
    <p:extLst>
      <p:ext uri="{BB962C8B-B14F-4D97-AF65-F5344CB8AC3E}">
        <p14:creationId xmlns:p14="http://schemas.microsoft.com/office/powerpoint/2010/main" val="250161636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itle Master">
  <a:themeElements>
    <a:clrScheme name="Titl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itl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1112</TotalTime>
  <Words>1039</Words>
  <Application>Microsoft Macintosh PowerPoint</Application>
  <PresentationFormat>Letter Paper (8.5x11 in)</PresentationFormat>
  <Paragraphs>103</Paragraphs>
  <Slides>18</Slides>
  <Notes>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Title Master</vt:lpstr>
      <vt:lpstr>Using Common Core State Standards of Seventh Grade Mathematics in the Application of NXT LEGO® Robotics for CReSIS Middle School Students </vt:lpstr>
      <vt:lpstr>Members</vt:lpstr>
      <vt:lpstr>Mentor</vt:lpstr>
      <vt:lpstr>Overview</vt:lpstr>
      <vt:lpstr>Abstract</vt:lpstr>
      <vt:lpstr>Methodology</vt:lpstr>
      <vt:lpstr>5E Learning Model</vt:lpstr>
      <vt:lpstr>Pre and Post Test</vt:lpstr>
      <vt:lpstr>Application of NXT Lego® Robotics</vt:lpstr>
      <vt:lpstr>Research Results</vt:lpstr>
      <vt:lpstr>Comparison of Student Scores</vt:lpstr>
      <vt:lpstr>Pre and Post Test Scores</vt:lpstr>
      <vt:lpstr>Improvement Percentage of Students</vt:lpstr>
      <vt:lpstr>Pre and Post Test Comparison</vt:lpstr>
      <vt:lpstr>Conclusion</vt:lpstr>
      <vt:lpstr>Future Work</vt:lpstr>
      <vt:lpstr>Acknowledgements</vt:lpstr>
      <vt:lpstr>Questions?</vt:lpstr>
    </vt:vector>
  </TitlesOfParts>
  <Company>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Adam Lohoefener</dc:creator>
  <cp:lastModifiedBy>.</cp:lastModifiedBy>
  <cp:revision>97</cp:revision>
  <dcterms:created xsi:type="dcterms:W3CDTF">2011-11-09T21:13:25Z</dcterms:created>
  <dcterms:modified xsi:type="dcterms:W3CDTF">2013-07-10T21:30:16Z</dcterms:modified>
</cp:coreProperties>
</file>